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97" r:id="rId2"/>
  </p:sldMasterIdLst>
  <p:notesMasterIdLst>
    <p:notesMasterId r:id="rId7"/>
  </p:notesMasterIdLst>
  <p:sldIdLst>
    <p:sldId id="1482" r:id="rId3"/>
    <p:sldId id="1483" r:id="rId4"/>
    <p:sldId id="1484" r:id="rId5"/>
    <p:sldId id="148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A15F"/>
    <a:srgbClr val="59311A"/>
    <a:srgbClr val="A5A5A5"/>
    <a:srgbClr val="00396B"/>
    <a:srgbClr val="474747"/>
    <a:srgbClr val="BDAD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17AAE-977F-4A99-BF2C-3DD353056231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C90CF-7945-4E28-B8FE-9F04B867B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506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2E283-5377-4E6B-977F-C5EADA49A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61B346-ABB0-4FC2-888F-00BC42C7B8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5163B7-D509-4AE1-8868-F1FAEA34A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286B-068D-4E50-A47D-5A0EBC3F8029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BA45B-C71F-4181-8DDB-4E6873B9B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DA93A-13C1-4757-9769-70DF7DB4F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9ABDF-EF22-487B-BCD8-C1FF9947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88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5D7A5-AAD5-44DB-B225-ADCD7D9EE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669CB-950E-46A2-9A92-3215A4201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A508F-AB90-434E-98E3-9880A9FA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286B-068D-4E50-A47D-5A0EBC3F8029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A24A6-3C3F-4575-A84F-BE3A3F7AE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4450A-14EB-4A27-AA0C-B66418EA9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9ABDF-EF22-487B-BCD8-C1FF9947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9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6A8B6-7316-4C4E-81DF-CD4C84BB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83BA6-CC80-4181-A401-6918139E8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E370C-C1CE-42D1-8BF1-74176DE32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286B-068D-4E50-A47D-5A0EBC3F8029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38450-CFF4-46EE-B49A-7B71FD9B1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21ADF-E39F-46F8-80B5-FD70C5DA7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9ABDF-EF22-487B-BCD8-C1FF9947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72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3FFC6-D37C-4EB5-ADD0-75F1BDE16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13DE9-D4A5-44BD-9A0C-7622ACC4C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6B193-0D61-4846-8F64-305CA43935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B9222C-045C-491D-910A-3DB58287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286B-068D-4E50-A47D-5A0EBC3F8029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E0C57D-AB25-4FB3-9EEC-8C5F951BE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8FF2F-39B7-41D3-BF64-6B750354D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9ABDF-EF22-487B-BCD8-C1FF9947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95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E0452-CA6E-4DCB-994A-30D8A0CAF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2C875-CECD-4450-B99D-021C7B6FB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E6DF0-B8F2-4474-81A9-A2DBDA8007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BFC1D5-1C14-44B6-99DE-833EEBEBA2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7DC441-4151-4DCC-9C84-5835EB9C95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5E3D6B-FF86-4C31-AE89-C6834FACE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286B-068D-4E50-A47D-5A0EBC3F8029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87E7FF-8AE9-44D2-BDFF-12FED3AD8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EF94D4-460D-4562-BAD7-CD9FAF6B2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9ABDF-EF22-487B-BCD8-C1FF9947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81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D5E5-7193-44E0-8AA3-F551B0A33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EAFFFC-B224-4053-AA0A-A1014C72C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286B-068D-4E50-A47D-5A0EBC3F8029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4F16E-5476-43C8-BDB9-316315F92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E4D8AD-0E90-4F2B-943B-CFA866572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9ABDF-EF22-487B-BCD8-C1FF9947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091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F7E131-E3AA-4E76-A9CB-215196956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286B-068D-4E50-A47D-5A0EBC3F8029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0C3CAD-3582-42B3-A4C8-8704C7D1D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A216C-C550-4E32-BE29-14E8EEEE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9ABDF-EF22-487B-BCD8-C1FF9947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94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8F3E-EC57-40AD-82F0-821AE555E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8B4D0-D3E4-451C-B1BC-646A47C40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96A5B-2C3B-419D-A254-503DF63B6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42FD4-1445-463D-A71B-7F0597BA0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286B-068D-4E50-A47D-5A0EBC3F8029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350D9-319A-458F-9195-001B61976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EF4C2-CBB6-4F74-BD40-050B68C67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9ABDF-EF22-487B-BCD8-C1FF9947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43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9481D-C961-47FD-8A7F-7064FA933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084E0B-1669-439E-BBA0-D0AB138959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C9C34-E804-474A-B0B0-0060E5809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45C656-B396-4CB1-85D8-6F833D91D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286B-068D-4E50-A47D-5A0EBC3F8029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E3362E-D108-45BA-ACE4-383A8E0B1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9F03D-BD2B-460E-9D0C-DAA4F8AE7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9ABDF-EF22-487B-BCD8-C1FF9947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9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9C695-2522-4630-A36F-BA6D51D8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472088-92A0-47D6-89B9-4ADC362CE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85D74-D865-4E30-BDF4-2A96C88A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286B-068D-4E50-A47D-5A0EBC3F8029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D7857-34B6-4A15-8216-CBE3BCBB3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06757-0927-4147-9388-1FBD7CC8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9ABDF-EF22-487B-BCD8-C1FF9947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98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94AF6D-5E4A-4E81-9D3B-2144B01A15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D7A71-9FF1-4BB9-8EA7-3998B4982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BDFB6-A856-4903-B853-A822B11D1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F286B-068D-4E50-A47D-5A0EBC3F8029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AC2F8-29F3-459D-9269-E370293A6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55581-FF6E-45AE-92B2-144B78A3E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9ABDF-EF22-487B-BCD8-C1FF9947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94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5DA9A-57B7-1C33-3E94-BD78983695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51689" y="65162"/>
            <a:ext cx="9144000" cy="464838"/>
          </a:xfrm>
        </p:spPr>
        <p:txBody>
          <a:bodyPr anchor="b">
            <a:normAutofit/>
          </a:bodyPr>
          <a:lstStyle>
            <a:lvl1pPr algn="r" rtl="1">
              <a:defRPr sz="1600">
                <a:solidFill>
                  <a:srgbClr val="BA9F67"/>
                </a:solidFill>
                <a:latin typeface="Dibaj Medium Contrast SemiBold" panose="00000700000000000000" pitchFamily="50" charset="-78"/>
                <a:cs typeface="Dibaj Medium Contrast SemiBold" panose="00000700000000000000" pitchFamily="50" charset="-78"/>
              </a:defRPr>
            </a:lvl1pPr>
          </a:lstStyle>
          <a:p>
            <a:r>
              <a:rPr lang="fa-IR" dirty="0"/>
              <a:t>تیتر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88E7E6-B343-2BF5-A740-36E0819706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52833" y="1091686"/>
            <a:ext cx="9144000" cy="573148"/>
          </a:xfrm>
        </p:spPr>
        <p:txBody>
          <a:bodyPr>
            <a:normAutofit/>
          </a:bodyPr>
          <a:lstStyle>
            <a:lvl1pPr marL="0" indent="0" algn="r" rtl="1">
              <a:buNone/>
              <a:defRPr sz="1400">
                <a:latin typeface="Dibaj Medium Contrast" panose="00000500000000000000" pitchFamily="50" charset="-78"/>
                <a:cs typeface="Dibaj Medium Contrast" panose="00000500000000000000" pitchFamily="50" charset="-78"/>
              </a:defRPr>
            </a:lvl1pPr>
            <a:lvl2pPr marL="369617" indent="0" algn="ctr">
              <a:buNone/>
              <a:defRPr sz="1617"/>
            </a:lvl2pPr>
            <a:lvl3pPr marL="739236" indent="0" algn="ctr">
              <a:buNone/>
              <a:defRPr sz="1455"/>
            </a:lvl3pPr>
            <a:lvl4pPr marL="1108853" indent="0" algn="ctr">
              <a:buNone/>
              <a:defRPr sz="1293"/>
            </a:lvl4pPr>
            <a:lvl5pPr marL="1478472" indent="0" algn="ctr">
              <a:buNone/>
              <a:defRPr sz="1293"/>
            </a:lvl5pPr>
            <a:lvl6pPr marL="1848089" indent="0" algn="ctr">
              <a:buNone/>
              <a:defRPr sz="1293"/>
            </a:lvl6pPr>
            <a:lvl7pPr marL="2217708" indent="0" algn="ctr">
              <a:buNone/>
              <a:defRPr sz="1293"/>
            </a:lvl7pPr>
            <a:lvl8pPr marL="2587325" indent="0" algn="ctr">
              <a:buNone/>
              <a:defRPr sz="1293"/>
            </a:lvl8pPr>
            <a:lvl9pPr marL="2956944" indent="0" algn="ctr">
              <a:buNone/>
              <a:defRPr sz="1293"/>
            </a:lvl9pPr>
          </a:lstStyle>
          <a:p>
            <a:r>
              <a:rPr lang="fa-IR" dirty="0"/>
              <a:t>متن گزارش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98263-AD0C-0BDB-C958-90E75AAFC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BC0C8-9523-4665-B13C-264A64797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12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B4D437-37AF-4FD8-95A0-7E6556C9B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0D984-3934-40EA-8E52-50B4A5ECF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1838D-F36E-4B1C-8F0F-360416937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F286B-068D-4E50-A47D-5A0EBC3F8029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DFEB7-8BAD-415F-A597-4111E564D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C567D-9CDA-4E16-B128-1473CA9DF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9ABDF-EF22-487B-BCD8-C1FF99475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9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60C432-9E4B-36C7-B578-6FC592368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1782F-DF95-79F3-2CFB-2F12D7D82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6C747-E713-320C-5294-C43A911D9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D8EA7-B095-4459-AC41-328A9A05A847}" type="datetime1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0D19E-1983-3785-7F6B-328005B4DD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10F19-F0EA-8287-13EE-7F36E07999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1359" y="6535738"/>
            <a:ext cx="4241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0" b="1">
                <a:solidFill>
                  <a:srgbClr val="CCAF7A"/>
                </a:solidFill>
                <a:latin typeface="Nian" panose="01000500000000020002" pitchFamily="2" charset="-78"/>
                <a:cs typeface="Nian" panose="01000500000000020002" pitchFamily="2" charset="-78"/>
              </a:defRPr>
            </a:lvl1pPr>
          </a:lstStyle>
          <a:p>
            <a:fld id="{A49BC0C8-9523-4665-B13C-264A647979C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B20C61-CFC2-E2B8-61BB-BA5B5FAAB05C}"/>
              </a:ext>
            </a:extLst>
          </p:cNvPr>
          <p:cNvCxnSpPr>
            <a:cxnSpLocks/>
          </p:cNvCxnSpPr>
          <p:nvPr userDrawn="1"/>
        </p:nvCxnSpPr>
        <p:spPr>
          <a:xfrm>
            <a:off x="614418" y="6583680"/>
            <a:ext cx="0" cy="274320"/>
          </a:xfrm>
          <a:prstGeom prst="line">
            <a:avLst/>
          </a:prstGeom>
          <a:ln>
            <a:solidFill>
              <a:srgbClr val="CCAF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29DE22CF-096A-40FA-827D-C11D796295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28" t="44151" r="31870" b="43396"/>
          <a:stretch/>
        </p:blipFill>
        <p:spPr>
          <a:xfrm>
            <a:off x="230642" y="6538913"/>
            <a:ext cx="300718" cy="27432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B3ADC0E-9BDE-1EA1-C8AA-F054E45EE274}"/>
              </a:ext>
            </a:extLst>
          </p:cNvPr>
          <p:cNvGrpSpPr/>
          <p:nvPr userDrawn="1"/>
        </p:nvGrpSpPr>
        <p:grpSpPr>
          <a:xfrm>
            <a:off x="11158939" y="0"/>
            <a:ext cx="1033061" cy="6900863"/>
            <a:chOff x="11200125" y="0"/>
            <a:chExt cx="991875" cy="662573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4A4DF1D-5E0E-461B-890D-53DC15F7BF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00125" y="0"/>
              <a:ext cx="954026" cy="221285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E39C0A8-76B2-4AB8-B380-9B12B0149E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217377" y="2211153"/>
              <a:ext cx="954026" cy="22128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DCBEB52-84BD-EA9B-228E-55579C3E7D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37974" y="4412886"/>
              <a:ext cx="954026" cy="2212853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58ED27B-5ED9-4FB7-A508-10539AFCCAF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46"/>
          <a:stretch/>
        </p:blipFill>
        <p:spPr>
          <a:xfrm>
            <a:off x="142496" y="130984"/>
            <a:ext cx="1971924" cy="52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4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hf hdr="0" ftr="0" dt="0"/>
  <p:txStyles>
    <p:titleStyle>
      <a:lvl1pPr algn="l" defTabSz="739236" rtl="0" eaLnBrk="1" latinLnBrk="0" hangingPunct="1">
        <a:lnSpc>
          <a:spcPct val="90000"/>
        </a:lnSpc>
        <a:spcBef>
          <a:spcPct val="0"/>
        </a:spcBef>
        <a:buNone/>
        <a:defRPr sz="355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4809" indent="-184809" algn="l" defTabSz="739236" rtl="0" eaLnBrk="1" latinLnBrk="0" hangingPunct="1">
        <a:lnSpc>
          <a:spcPct val="90000"/>
        </a:lnSpc>
        <a:spcBef>
          <a:spcPts val="808"/>
        </a:spcBef>
        <a:buFont typeface="Arial" panose="020B0604020202020204" pitchFamily="34" charset="0"/>
        <a:buChar char="•"/>
        <a:defRPr sz="2264" kern="1200">
          <a:solidFill>
            <a:schemeClr val="tx1"/>
          </a:solidFill>
          <a:latin typeface="+mn-lt"/>
          <a:ea typeface="+mn-ea"/>
          <a:cs typeface="+mn-cs"/>
        </a:defRPr>
      </a:lvl1pPr>
      <a:lvl2pPr marL="554427" indent="-184809" algn="l" defTabSz="739236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940" kern="1200">
          <a:solidFill>
            <a:schemeClr val="tx1"/>
          </a:solidFill>
          <a:latin typeface="+mn-lt"/>
          <a:ea typeface="+mn-ea"/>
          <a:cs typeface="+mn-cs"/>
        </a:defRPr>
      </a:lvl2pPr>
      <a:lvl3pPr marL="924045" indent="-184809" algn="l" defTabSz="739236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617" kern="1200">
          <a:solidFill>
            <a:schemeClr val="tx1"/>
          </a:solidFill>
          <a:latin typeface="+mn-lt"/>
          <a:ea typeface="+mn-ea"/>
          <a:cs typeface="+mn-cs"/>
        </a:defRPr>
      </a:lvl3pPr>
      <a:lvl4pPr marL="1293663" indent="-184809" algn="l" defTabSz="739236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4pPr>
      <a:lvl5pPr marL="1663281" indent="-184809" algn="l" defTabSz="739236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5pPr>
      <a:lvl6pPr marL="2032899" indent="-184809" algn="l" defTabSz="739236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6pPr>
      <a:lvl7pPr marL="2402517" indent="-184809" algn="l" defTabSz="739236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7pPr>
      <a:lvl8pPr marL="2772135" indent="-184809" algn="l" defTabSz="739236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8pPr>
      <a:lvl9pPr marL="3141753" indent="-184809" algn="l" defTabSz="739236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9236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1pPr>
      <a:lvl2pPr marL="369617" algn="l" defTabSz="739236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739236" algn="l" defTabSz="739236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3pPr>
      <a:lvl4pPr marL="1108853" algn="l" defTabSz="739236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4pPr>
      <a:lvl5pPr marL="1478472" algn="l" defTabSz="739236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5pPr>
      <a:lvl6pPr marL="1848089" algn="l" defTabSz="739236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6pPr>
      <a:lvl7pPr marL="2217708" algn="l" defTabSz="739236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7pPr>
      <a:lvl8pPr marL="2587325" algn="l" defTabSz="739236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8pPr>
      <a:lvl9pPr marL="2956944" algn="l" defTabSz="739236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55">
          <p15:clr>
            <a:srgbClr val="F26B43"/>
          </p15:clr>
        </p15:guide>
        <p15:guide id="2" pos="38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4826F-D8C3-4E98-AB90-B4EDFEBBA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9759" y="6552671"/>
            <a:ext cx="42416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9BC0C8-9523-4665-B13C-264A647979CB}" type="slidenum">
              <a:rPr kumimoji="0" lang="en-US" sz="970" b="1" i="0" u="none" strike="noStrike" kern="1200" cap="none" spc="0" normalizeH="0" baseline="0" noProof="0" smtClean="0">
                <a:ln>
                  <a:noFill/>
                </a:ln>
                <a:solidFill>
                  <a:srgbClr val="CCAF7A"/>
                </a:solidFill>
                <a:effectLst/>
                <a:uLnTx/>
                <a:uFillTx/>
                <a:latin typeface="Dibaj FaNum Medium Contrast" panose="00000500000000000000" pitchFamily="2" charset="-78"/>
                <a:ea typeface="+mn-ea"/>
                <a:cs typeface="Dibaj FaNum Medium Contrast" panose="00000500000000000000" pitchFamily="2" charset="-7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970" b="1" i="0" u="none" strike="noStrike" kern="1200" cap="none" spc="0" normalizeH="0" baseline="0" noProof="0" dirty="0">
              <a:ln>
                <a:noFill/>
              </a:ln>
              <a:solidFill>
                <a:srgbClr val="CCAF7A"/>
              </a:solidFill>
              <a:effectLst/>
              <a:uLnTx/>
              <a:uFillTx/>
              <a:latin typeface="Dibaj FaNum Medium Contrast" panose="00000500000000000000" pitchFamily="2" charset="-78"/>
              <a:ea typeface="+mn-ea"/>
              <a:cs typeface="Dibaj FaNum Medium Contrast" panose="000005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455121-55CE-4387-BA7A-F358DE5CC88D}"/>
              </a:ext>
            </a:extLst>
          </p:cNvPr>
          <p:cNvSpPr/>
          <p:nvPr/>
        </p:nvSpPr>
        <p:spPr>
          <a:xfrm>
            <a:off x="4239491" y="226651"/>
            <a:ext cx="6817130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572000" algn="r"/>
              </a:tabLst>
              <a:defRPr/>
            </a:pPr>
            <a:r>
              <a:rPr kumimoji="0" lang="fa-IR" b="1" i="0" u="none" strike="noStrike" kern="1200" cap="none" spc="0" normalizeH="0" baseline="0" noProof="0" dirty="0">
                <a:ln>
                  <a:noFill/>
                </a:ln>
                <a:solidFill>
                  <a:srgbClr val="CCAF7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Times New Roman" panose="02020603050405020304" pitchFamily="18" charset="0"/>
                <a:cs typeface="Dibaj FaNum Medium Contrast" panose="00000500000000000000" pitchFamily="50" charset="-78"/>
              </a:rPr>
              <a:t>معرفی شرکت سبدگردان رایا نیکان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CCAF7A"/>
              </a:solidFill>
              <a:effectLst/>
              <a:uLnTx/>
              <a:uFillTx/>
              <a:latin typeface="Dibaj FaNum Medium Contrast" panose="00000500000000000000" pitchFamily="50" charset="-78"/>
              <a:ea typeface="+mn-ea"/>
              <a:cs typeface="Dibaj FaNum Medium Contrast" panose="00000500000000000000" pitchFamily="50" charset="-7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C83B8A-518C-42F1-8330-030AD6845304}"/>
              </a:ext>
            </a:extLst>
          </p:cNvPr>
          <p:cNvGrpSpPr/>
          <p:nvPr/>
        </p:nvGrpSpPr>
        <p:grpSpPr>
          <a:xfrm>
            <a:off x="-344593" y="6147407"/>
            <a:ext cx="7092099" cy="405264"/>
            <a:chOff x="3736655" y="6106705"/>
            <a:chExt cx="7092099" cy="40526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55AD87-8575-43A8-9C0F-9FDEB2C022A3}"/>
                </a:ext>
              </a:extLst>
            </p:cNvPr>
            <p:cNvSpPr txBox="1"/>
            <p:nvPr/>
          </p:nvSpPr>
          <p:spPr>
            <a:xfrm>
              <a:off x="9837682" y="6137344"/>
              <a:ext cx="760710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Low" rtl="1">
                <a:lnSpc>
                  <a:spcPct val="150000"/>
                </a:lnSpc>
              </a:pPr>
              <a:r>
                <a:rPr lang="fa-IR" sz="1200" dirty="0">
                  <a:latin typeface="Dibaj FaNum Medium Contrast" panose="00000500000000000000" pitchFamily="50" charset="-78"/>
                  <a:cs typeface="Dibaj FaNum Medium Contrast" panose="00000500000000000000" pitchFamily="50" charset="-78"/>
                </a:rPr>
                <a:t>نشانی:</a:t>
              </a:r>
              <a:endParaRPr lang="en-US" sz="1200" dirty="0">
                <a:latin typeface="Dibaj FaNum Medium Contrast" panose="00000500000000000000" pitchFamily="50" charset="-78"/>
                <a:cs typeface="Dibaj FaNum Medium Contrast" panose="00000500000000000000" pitchFamily="50" charset="-78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236AE4-3A3B-4C6D-9421-1DE30B1E7B21}"/>
                </a:ext>
              </a:extLst>
            </p:cNvPr>
            <p:cNvSpPr txBox="1"/>
            <p:nvPr/>
          </p:nvSpPr>
          <p:spPr>
            <a:xfrm>
              <a:off x="3736655" y="6165720"/>
              <a:ext cx="6334680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Low" rtl="1">
                <a:lnSpc>
                  <a:spcPct val="150000"/>
                </a:lnSpc>
              </a:pPr>
              <a:r>
                <a:rPr lang="fa-IR" sz="1200" b="1" dirty="0">
                  <a:solidFill>
                    <a:srgbClr val="C5A15F"/>
                  </a:solidFill>
                  <a:latin typeface="Dibaj FaNum Medium Contrast" panose="00000500000000000000" pitchFamily="50" charset="-78"/>
                  <a:cs typeface="Dibaj FaNum Medium Contrast" panose="00000500000000000000" pitchFamily="50" charset="-78"/>
                </a:rPr>
                <a:t>تهران، اختیاریه، دیباجی جنوبی، نبش خیابان برادران جوزی، پلاک 132 </a:t>
              </a:r>
              <a:endParaRPr lang="en-US" sz="1200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endParaRPr>
            </a:p>
          </p:txBody>
        </p:sp>
        <p:sp>
          <p:nvSpPr>
            <p:cNvPr id="49" name="Teardrop 6">
              <a:extLst>
                <a:ext uri="{FF2B5EF4-FFF2-40B4-BE49-F238E27FC236}">
                  <a16:creationId xmlns:a16="http://schemas.microsoft.com/office/drawing/2014/main" id="{DE985C2C-B63B-467D-8C17-14A6AD57ED97}"/>
                </a:ext>
              </a:extLst>
            </p:cNvPr>
            <p:cNvSpPr/>
            <p:nvPr/>
          </p:nvSpPr>
          <p:spPr>
            <a:xfrm rot="8100000">
              <a:off x="10562949" y="6106705"/>
              <a:ext cx="265805" cy="265806"/>
            </a:xfrm>
            <a:custGeom>
              <a:avLst/>
              <a:gdLst/>
              <a:ahLst/>
              <a:cxnLst/>
              <a:rect l="l" t="t" r="r" b="b"/>
              <a:pathLst>
                <a:path w="2483832" h="2483835">
                  <a:moveTo>
                    <a:pt x="657616" y="1826218"/>
                  </a:moveTo>
                  <a:cubicBezTo>
                    <a:pt x="806520" y="1975122"/>
                    <a:pt x="1047940" y="1975122"/>
                    <a:pt x="1196844" y="1826218"/>
                  </a:cubicBezTo>
                  <a:cubicBezTo>
                    <a:pt x="1345748" y="1677314"/>
                    <a:pt x="1345748" y="1435894"/>
                    <a:pt x="1196844" y="1286990"/>
                  </a:cubicBezTo>
                  <a:cubicBezTo>
                    <a:pt x="1047940" y="1138086"/>
                    <a:pt x="806520" y="1138086"/>
                    <a:pt x="657616" y="1286990"/>
                  </a:cubicBezTo>
                  <a:cubicBezTo>
                    <a:pt x="508712" y="1435894"/>
                    <a:pt x="508712" y="1677314"/>
                    <a:pt x="657616" y="1826218"/>
                  </a:cubicBezTo>
                  <a:close/>
                  <a:moveTo>
                    <a:pt x="293335" y="2190500"/>
                  </a:moveTo>
                  <a:cubicBezTo>
                    <a:pt x="112098" y="2009262"/>
                    <a:pt x="0" y="1758885"/>
                    <a:pt x="0" y="1482325"/>
                  </a:cubicBezTo>
                  <a:cubicBezTo>
                    <a:pt x="0" y="929206"/>
                    <a:pt x="459290" y="590078"/>
                    <a:pt x="1001509" y="480815"/>
                  </a:cubicBezTo>
                  <a:cubicBezTo>
                    <a:pt x="1569704" y="366317"/>
                    <a:pt x="1861757" y="259925"/>
                    <a:pt x="2483832" y="0"/>
                  </a:cubicBezTo>
                  <a:cubicBezTo>
                    <a:pt x="2230640" y="682694"/>
                    <a:pt x="2130986" y="873716"/>
                    <a:pt x="2003018" y="1482325"/>
                  </a:cubicBezTo>
                  <a:cubicBezTo>
                    <a:pt x="1901990" y="2042180"/>
                    <a:pt x="1554627" y="2483835"/>
                    <a:pt x="1001509" y="2483835"/>
                  </a:cubicBezTo>
                  <a:cubicBezTo>
                    <a:pt x="724950" y="2483835"/>
                    <a:pt x="474573" y="2371737"/>
                    <a:pt x="293335" y="2190500"/>
                  </a:cubicBezTo>
                  <a:close/>
                </a:path>
              </a:pathLst>
            </a:custGeom>
            <a:solidFill>
              <a:srgbClr val="C5A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766F9B-70AF-41FB-9353-1FE0173154CC}"/>
              </a:ext>
            </a:extLst>
          </p:cNvPr>
          <p:cNvGrpSpPr/>
          <p:nvPr/>
        </p:nvGrpSpPr>
        <p:grpSpPr>
          <a:xfrm>
            <a:off x="6963189" y="6182804"/>
            <a:ext cx="3005720" cy="349197"/>
            <a:chOff x="7754826" y="6259723"/>
            <a:chExt cx="3005720" cy="34919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2FA112B-0E6E-414F-B07B-E3CDB2DEA58F}"/>
                </a:ext>
              </a:extLst>
            </p:cNvPr>
            <p:cNvGrpSpPr/>
            <p:nvPr/>
          </p:nvGrpSpPr>
          <p:grpSpPr>
            <a:xfrm>
              <a:off x="7754826" y="6259723"/>
              <a:ext cx="2716968" cy="349197"/>
              <a:chOff x="7573643" y="4705491"/>
              <a:chExt cx="2716968" cy="34919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EA1EC97-E58B-47BF-8033-8A3592C87507}"/>
                  </a:ext>
                </a:extLst>
              </p:cNvPr>
              <p:cNvSpPr txBox="1"/>
              <p:nvPr/>
            </p:nvSpPr>
            <p:spPr>
              <a:xfrm>
                <a:off x="9529901" y="4705491"/>
                <a:ext cx="760710" cy="34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Low" rtl="1">
                  <a:lnSpc>
                    <a:spcPct val="150000"/>
                  </a:lnSpc>
                </a:pPr>
                <a:r>
                  <a:rPr lang="fa-IR" sz="1200" dirty="0">
                    <a:latin typeface="Dibaj FaNum Medium Contrast" panose="00000500000000000000" pitchFamily="50" charset="-78"/>
                    <a:cs typeface="Dibaj FaNum Medium Contrast" panose="00000500000000000000" pitchFamily="50" charset="-78"/>
                  </a:rPr>
                  <a:t>تارنما:</a:t>
                </a:r>
                <a:endParaRPr lang="en-US" sz="1200" dirty="0">
                  <a:latin typeface="Dibaj FaNum Medium Contrast" panose="00000500000000000000" pitchFamily="50" charset="-78"/>
                  <a:cs typeface="Dibaj FaNum Medium Contrast" panose="00000500000000000000" pitchFamily="50" charset="-78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9F767CB-C808-4281-8E7C-19109A7BF12C}"/>
                  </a:ext>
                </a:extLst>
              </p:cNvPr>
              <p:cNvSpPr txBox="1"/>
              <p:nvPr/>
            </p:nvSpPr>
            <p:spPr>
              <a:xfrm>
                <a:off x="7573643" y="4708439"/>
                <a:ext cx="2246837" cy="34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Low" rtl="1">
                  <a:lnSpc>
                    <a:spcPct val="150000"/>
                  </a:lnSpc>
                </a:pPr>
                <a:r>
                  <a:rPr lang="en-US" sz="1200" b="1" dirty="0">
                    <a:solidFill>
                      <a:srgbClr val="C5A15F"/>
                    </a:solidFill>
                    <a:latin typeface="Dibaj FaNum Medium Contrast" panose="00000500000000000000" pitchFamily="50" charset="-78"/>
                    <a:cs typeface="Dibaj FaNum Medium Contrast" panose="00000500000000000000" pitchFamily="50" charset="-78"/>
                  </a:rPr>
                  <a:t>www.rayacapital.ir</a:t>
                </a:r>
              </a:p>
            </p:txBody>
          </p:sp>
        </p:grpSp>
        <p:sp>
          <p:nvSpPr>
            <p:cNvPr id="50" name="Block Arc 14">
              <a:extLst>
                <a:ext uri="{FF2B5EF4-FFF2-40B4-BE49-F238E27FC236}">
                  <a16:creationId xmlns:a16="http://schemas.microsoft.com/office/drawing/2014/main" id="{6414C661-28F2-4306-A59A-7629324CFB5D}"/>
                </a:ext>
              </a:extLst>
            </p:cNvPr>
            <p:cNvSpPr/>
            <p:nvPr/>
          </p:nvSpPr>
          <p:spPr>
            <a:xfrm rot="16200000">
              <a:off x="10471889" y="6282583"/>
              <a:ext cx="288562" cy="288752"/>
            </a:xfrm>
            <a:custGeom>
              <a:avLst/>
              <a:gdLst/>
              <a:ahLst/>
              <a:cxnLst/>
              <a:rect l="l" t="t" r="r" b="b"/>
              <a:pathLst>
                <a:path w="3185463" h="3187558">
                  <a:moveTo>
                    <a:pt x="764000" y="2343999"/>
                  </a:moveTo>
                  <a:cubicBezTo>
                    <a:pt x="566798" y="2256389"/>
                    <a:pt x="385374" y="2134753"/>
                    <a:pt x="230072" y="1981662"/>
                  </a:cubicBezTo>
                  <a:cubicBezTo>
                    <a:pt x="297001" y="2223876"/>
                    <a:pt x="428049" y="2439341"/>
                    <a:pt x="603989" y="2608945"/>
                  </a:cubicBezTo>
                  <a:cubicBezTo>
                    <a:pt x="667739" y="2525681"/>
                    <a:pt x="720588" y="2436567"/>
                    <a:pt x="764000" y="2343999"/>
                  </a:cubicBezTo>
                  <a:close/>
                  <a:moveTo>
                    <a:pt x="783530" y="862903"/>
                  </a:moveTo>
                  <a:cubicBezTo>
                    <a:pt x="737619" y="760936"/>
                    <a:pt x="681240" y="662513"/>
                    <a:pt x="611676" y="571152"/>
                  </a:cubicBezTo>
                  <a:cubicBezTo>
                    <a:pt x="419218" y="754019"/>
                    <a:pt x="279227" y="991173"/>
                    <a:pt x="215545" y="1258034"/>
                  </a:cubicBezTo>
                  <a:cubicBezTo>
                    <a:pt x="378729" y="1090139"/>
                    <a:pt x="571934" y="956907"/>
                    <a:pt x="783530" y="862903"/>
                  </a:cubicBezTo>
                  <a:close/>
                  <a:moveTo>
                    <a:pt x="935657" y="1673146"/>
                  </a:moveTo>
                  <a:lnTo>
                    <a:pt x="227023" y="1673146"/>
                  </a:lnTo>
                  <a:cubicBezTo>
                    <a:pt x="393068" y="1882941"/>
                    <a:pt x="605618" y="2045968"/>
                    <a:pt x="844267" y="2153109"/>
                  </a:cubicBezTo>
                  <a:cubicBezTo>
                    <a:pt x="897907" y="1997390"/>
                    <a:pt x="928862" y="1835739"/>
                    <a:pt x="935657" y="1673146"/>
                  </a:cubicBezTo>
                  <a:close/>
                  <a:moveTo>
                    <a:pt x="935928" y="1493146"/>
                  </a:moveTo>
                  <a:cubicBezTo>
                    <a:pt x="928922" y="1345638"/>
                    <a:pt x="902278" y="1198995"/>
                    <a:pt x="856775" y="1056956"/>
                  </a:cubicBezTo>
                  <a:cubicBezTo>
                    <a:pt x="636768" y="1156959"/>
                    <a:pt x="439487" y="1304654"/>
                    <a:pt x="281464" y="1493146"/>
                  </a:cubicBezTo>
                  <a:close/>
                  <a:moveTo>
                    <a:pt x="1469785" y="2515107"/>
                  </a:moveTo>
                  <a:cubicBezTo>
                    <a:pt x="1283000" y="2508124"/>
                    <a:pt x="1100523" y="2472287"/>
                    <a:pt x="927628" y="2411229"/>
                  </a:cubicBezTo>
                  <a:cubicBezTo>
                    <a:pt x="876831" y="2520843"/>
                    <a:pt x="814172" y="2626182"/>
                    <a:pt x="738220" y="2724387"/>
                  </a:cubicBezTo>
                  <a:cubicBezTo>
                    <a:pt x="944637" y="2881665"/>
                    <a:pt x="1196120" y="2982471"/>
                    <a:pt x="1469785" y="3005418"/>
                  </a:cubicBezTo>
                  <a:close/>
                  <a:moveTo>
                    <a:pt x="1469785" y="1673146"/>
                  </a:moveTo>
                  <a:lnTo>
                    <a:pt x="1112275" y="1673146"/>
                  </a:lnTo>
                  <a:cubicBezTo>
                    <a:pt x="1105327" y="1858153"/>
                    <a:pt x="1070032" y="2042144"/>
                    <a:pt x="1008001" y="2219039"/>
                  </a:cubicBezTo>
                  <a:cubicBezTo>
                    <a:pt x="1155519" y="2270408"/>
                    <a:pt x="1310845" y="2300826"/>
                    <a:pt x="1469785" y="2307834"/>
                  </a:cubicBezTo>
                  <a:close/>
                  <a:moveTo>
                    <a:pt x="1469785" y="898989"/>
                  </a:moveTo>
                  <a:cubicBezTo>
                    <a:pt x="1315103" y="907762"/>
                    <a:pt x="1164166" y="938783"/>
                    <a:pt x="1020939" y="990066"/>
                  </a:cubicBezTo>
                  <a:cubicBezTo>
                    <a:pt x="1074574" y="1153655"/>
                    <a:pt x="1105461" y="1322925"/>
                    <a:pt x="1112368" y="1493146"/>
                  </a:cubicBezTo>
                  <a:lnTo>
                    <a:pt x="1469785" y="1493146"/>
                  </a:lnTo>
                  <a:close/>
                  <a:moveTo>
                    <a:pt x="1469785" y="182141"/>
                  </a:moveTo>
                  <a:cubicBezTo>
                    <a:pt x="1199839" y="204777"/>
                    <a:pt x="951477" y="303168"/>
                    <a:pt x="746615" y="456764"/>
                  </a:cubicBezTo>
                  <a:cubicBezTo>
                    <a:pt x="828296" y="562801"/>
                    <a:pt x="894225" y="677310"/>
                    <a:pt x="947434" y="796072"/>
                  </a:cubicBezTo>
                  <a:cubicBezTo>
                    <a:pt x="1113886" y="736067"/>
                    <a:pt x="1289644" y="700323"/>
                    <a:pt x="1469785" y="691530"/>
                  </a:cubicBezTo>
                  <a:close/>
                  <a:moveTo>
                    <a:pt x="2150063" y="992171"/>
                  </a:moveTo>
                  <a:cubicBezTo>
                    <a:pt x="1990712" y="935501"/>
                    <a:pt x="1822242" y="902595"/>
                    <a:pt x="1649785" y="897224"/>
                  </a:cubicBezTo>
                  <a:lnTo>
                    <a:pt x="1649785" y="1493146"/>
                  </a:lnTo>
                  <a:lnTo>
                    <a:pt x="2063712" y="1493146"/>
                  </a:lnTo>
                  <a:cubicBezTo>
                    <a:pt x="2069089" y="1323887"/>
                    <a:pt x="2098366" y="1155330"/>
                    <a:pt x="2150063" y="992171"/>
                  </a:cubicBezTo>
                  <a:close/>
                  <a:moveTo>
                    <a:pt x="2168848" y="2199110"/>
                  </a:moveTo>
                  <a:cubicBezTo>
                    <a:pt x="2108555" y="2028681"/>
                    <a:pt x="2073581" y="1851532"/>
                    <a:pt x="2065295" y="1673146"/>
                  </a:cubicBezTo>
                  <a:lnTo>
                    <a:pt x="1649785" y="1673146"/>
                  </a:lnTo>
                  <a:lnTo>
                    <a:pt x="1649785" y="2307299"/>
                  </a:lnTo>
                  <a:cubicBezTo>
                    <a:pt x="1829404" y="2299517"/>
                    <a:pt x="2004315" y="2261965"/>
                    <a:pt x="2168848" y="2199110"/>
                  </a:cubicBezTo>
                  <a:close/>
                  <a:moveTo>
                    <a:pt x="2422394" y="446879"/>
                  </a:moveTo>
                  <a:cubicBezTo>
                    <a:pt x="2204309" y="287209"/>
                    <a:pt x="1938140" y="189883"/>
                    <a:pt x="1649785" y="178919"/>
                  </a:cubicBezTo>
                  <a:lnTo>
                    <a:pt x="1649785" y="689876"/>
                  </a:lnTo>
                  <a:cubicBezTo>
                    <a:pt x="1846998" y="695154"/>
                    <a:pt x="2039668" y="732502"/>
                    <a:pt x="2221721" y="797410"/>
                  </a:cubicBezTo>
                  <a:cubicBezTo>
                    <a:pt x="2275056" y="675360"/>
                    <a:pt x="2341760" y="557662"/>
                    <a:pt x="2422394" y="446879"/>
                  </a:cubicBezTo>
                  <a:close/>
                  <a:moveTo>
                    <a:pt x="2447278" y="2722123"/>
                  </a:moveTo>
                  <a:cubicBezTo>
                    <a:pt x="2366121" y="2618714"/>
                    <a:pt x="2299534" y="2507403"/>
                    <a:pt x="2246145" y="2391362"/>
                  </a:cubicBezTo>
                  <a:cubicBezTo>
                    <a:pt x="2057375" y="2464119"/>
                    <a:pt x="1856285" y="2506958"/>
                    <a:pt x="1649785" y="2514779"/>
                  </a:cubicBezTo>
                  <a:lnTo>
                    <a:pt x="1649785" y="3008639"/>
                  </a:lnTo>
                  <a:cubicBezTo>
                    <a:pt x="1949198" y="2997255"/>
                    <a:pt x="2224691" y="2892757"/>
                    <a:pt x="2447278" y="2722123"/>
                  </a:cubicBezTo>
                  <a:close/>
                  <a:moveTo>
                    <a:pt x="2878934" y="1493146"/>
                  </a:moveTo>
                  <a:cubicBezTo>
                    <a:pt x="2723190" y="1307255"/>
                    <a:pt x="2529440" y="1161128"/>
                    <a:pt x="2313862" y="1060620"/>
                  </a:cubicBezTo>
                  <a:cubicBezTo>
                    <a:pt x="2270535" y="1201714"/>
                    <a:pt x="2245604" y="1347104"/>
                    <a:pt x="2240109" y="1493146"/>
                  </a:cubicBezTo>
                  <a:close/>
                  <a:moveTo>
                    <a:pt x="2890636" y="1673146"/>
                  </a:moveTo>
                  <a:lnTo>
                    <a:pt x="2241814" y="1673146"/>
                  </a:lnTo>
                  <a:cubicBezTo>
                    <a:pt x="2249736" y="1827102"/>
                    <a:pt x="2279520" y="1979973"/>
                    <a:pt x="2329964" y="2127513"/>
                  </a:cubicBezTo>
                  <a:cubicBezTo>
                    <a:pt x="2545677" y="2019923"/>
                    <a:pt x="2738160" y="1866413"/>
                    <a:pt x="2890636" y="1673146"/>
                  </a:cubicBezTo>
                  <a:close/>
                  <a:moveTo>
                    <a:pt x="2973035" y="1284386"/>
                  </a:moveTo>
                  <a:cubicBezTo>
                    <a:pt x="2912066" y="1001840"/>
                    <a:pt x="2765308" y="751379"/>
                    <a:pt x="2561381" y="561108"/>
                  </a:cubicBezTo>
                  <a:cubicBezTo>
                    <a:pt x="2489321" y="656437"/>
                    <a:pt x="2431363" y="759225"/>
                    <a:pt x="2384553" y="865647"/>
                  </a:cubicBezTo>
                  <a:cubicBezTo>
                    <a:pt x="2604520" y="964977"/>
                    <a:pt x="2804622" y="1106677"/>
                    <a:pt x="2973035" y="1284386"/>
                  </a:cubicBezTo>
                  <a:close/>
                  <a:moveTo>
                    <a:pt x="2974277" y="1897328"/>
                  </a:moveTo>
                  <a:cubicBezTo>
                    <a:pt x="2812488" y="2073933"/>
                    <a:pt x="2619878" y="2216690"/>
                    <a:pt x="2407486" y="2319665"/>
                  </a:cubicBezTo>
                  <a:cubicBezTo>
                    <a:pt x="2454169" y="2420503"/>
                    <a:pt x="2511856" y="2517376"/>
                    <a:pt x="2582047" y="2607468"/>
                  </a:cubicBezTo>
                  <a:cubicBezTo>
                    <a:pt x="2776399" y="2417974"/>
                    <a:pt x="2916061" y="2172750"/>
                    <a:pt x="2974277" y="1897328"/>
                  </a:cubicBezTo>
                  <a:close/>
                  <a:moveTo>
                    <a:pt x="3185463" y="1593779"/>
                  </a:moveTo>
                  <a:cubicBezTo>
                    <a:pt x="3185463" y="2473999"/>
                    <a:pt x="2471904" y="3187558"/>
                    <a:pt x="1591684" y="3187558"/>
                  </a:cubicBezTo>
                  <a:cubicBezTo>
                    <a:pt x="738111" y="3187558"/>
                    <a:pt x="41261" y="2516549"/>
                    <a:pt x="1913" y="1673146"/>
                  </a:cubicBezTo>
                  <a:lnTo>
                    <a:pt x="0" y="1673146"/>
                  </a:lnTo>
                  <a:lnTo>
                    <a:pt x="0" y="1493146"/>
                  </a:lnTo>
                  <a:lnTo>
                    <a:pt x="2750" y="1493146"/>
                  </a:lnTo>
                  <a:cubicBezTo>
                    <a:pt x="50490" y="700174"/>
                    <a:pt x="679654" y="64473"/>
                    <a:pt x="1469785" y="6156"/>
                  </a:cubicBezTo>
                  <a:lnTo>
                    <a:pt x="1469785" y="0"/>
                  </a:lnTo>
                  <a:lnTo>
                    <a:pt x="1591684" y="0"/>
                  </a:lnTo>
                  <a:lnTo>
                    <a:pt x="1649785" y="0"/>
                  </a:lnTo>
                  <a:lnTo>
                    <a:pt x="1649785" y="2934"/>
                  </a:lnTo>
                  <a:cubicBezTo>
                    <a:pt x="2503127" y="31654"/>
                    <a:pt x="3185463" y="733032"/>
                    <a:pt x="3185463" y="1593779"/>
                  </a:cubicBezTo>
                  <a:close/>
                </a:path>
              </a:pathLst>
            </a:custGeom>
            <a:solidFill>
              <a:srgbClr val="C5A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ED5A28-9FD3-4F5D-A803-991B2336F213}"/>
              </a:ext>
            </a:extLst>
          </p:cNvPr>
          <p:cNvGrpSpPr/>
          <p:nvPr/>
        </p:nvGrpSpPr>
        <p:grpSpPr>
          <a:xfrm>
            <a:off x="8552415" y="1345698"/>
            <a:ext cx="2102980" cy="1794666"/>
            <a:chOff x="8552415" y="1345698"/>
            <a:chExt cx="2102980" cy="1794666"/>
          </a:xfrm>
        </p:grpSpPr>
        <p:sp>
          <p:nvSpPr>
            <p:cNvPr id="59" name="Rounded Rectangle 60">
              <a:extLst>
                <a:ext uri="{FF2B5EF4-FFF2-40B4-BE49-F238E27FC236}">
                  <a16:creationId xmlns:a16="http://schemas.microsoft.com/office/drawing/2014/main" id="{D588AFA7-4874-42C5-9637-3116B493223D}"/>
                </a:ext>
              </a:extLst>
            </p:cNvPr>
            <p:cNvSpPr/>
            <p:nvPr/>
          </p:nvSpPr>
          <p:spPr>
            <a:xfrm>
              <a:off x="8552415" y="1583775"/>
              <a:ext cx="2102980" cy="1556589"/>
            </a:xfrm>
            <a:prstGeom prst="roundRect">
              <a:avLst>
                <a:gd name="adj" fmla="val 3089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ounded Rectangle 61">
              <a:extLst>
                <a:ext uri="{FF2B5EF4-FFF2-40B4-BE49-F238E27FC236}">
                  <a16:creationId xmlns:a16="http://schemas.microsoft.com/office/drawing/2014/main" id="{C58783AB-1BB4-4DD4-80D4-AF581E786F0A}"/>
                </a:ext>
              </a:extLst>
            </p:cNvPr>
            <p:cNvSpPr/>
            <p:nvPr/>
          </p:nvSpPr>
          <p:spPr>
            <a:xfrm>
              <a:off x="8654157" y="1345698"/>
              <a:ext cx="1899495" cy="4732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8964CE0-D4DF-4560-ABBC-FBF4D8A69DCC}"/>
                </a:ext>
              </a:extLst>
            </p:cNvPr>
            <p:cNvSpPr/>
            <p:nvPr/>
          </p:nvSpPr>
          <p:spPr>
            <a:xfrm>
              <a:off x="8697381" y="1415979"/>
              <a:ext cx="1539025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4572000" algn="r"/>
                </a:tabLst>
                <a:defRPr/>
              </a:pPr>
              <a:r>
                <a:rPr kumimoji="0" lang="fa-I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9311A"/>
                  </a:solidFill>
                  <a:effectLst/>
                  <a:uLnTx/>
                  <a:uFillTx/>
                  <a:latin typeface="Dibaj FaNum Medium Contrast" panose="00000500000000000000" pitchFamily="50" charset="-78"/>
                  <a:ea typeface="Times New Roman" panose="02020603050405020304" pitchFamily="18" charset="0"/>
                  <a:cs typeface="Dibaj FaNum Medium Contrast" panose="00000500000000000000" pitchFamily="50" charset="-78"/>
                </a:rPr>
                <a:t>سرمایه ثبت شده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9311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+mn-ea"/>
                <a:cs typeface="Dibaj FaNum Medium Contrast" panose="00000500000000000000" pitchFamily="50" charset="-78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07DC6CB-4207-4A94-929C-583FA52768B6}"/>
              </a:ext>
            </a:extLst>
          </p:cNvPr>
          <p:cNvGrpSpPr/>
          <p:nvPr/>
        </p:nvGrpSpPr>
        <p:grpSpPr>
          <a:xfrm>
            <a:off x="5876937" y="1345698"/>
            <a:ext cx="2102980" cy="1794666"/>
            <a:chOff x="8552415" y="1345698"/>
            <a:chExt cx="2102980" cy="1794666"/>
          </a:xfrm>
        </p:grpSpPr>
        <p:sp>
          <p:nvSpPr>
            <p:cNvPr id="67" name="Rounded Rectangle 60">
              <a:extLst>
                <a:ext uri="{FF2B5EF4-FFF2-40B4-BE49-F238E27FC236}">
                  <a16:creationId xmlns:a16="http://schemas.microsoft.com/office/drawing/2014/main" id="{247BD3E5-9557-43CD-9EE7-4287FF2B6AAB}"/>
                </a:ext>
              </a:extLst>
            </p:cNvPr>
            <p:cNvSpPr/>
            <p:nvPr/>
          </p:nvSpPr>
          <p:spPr>
            <a:xfrm>
              <a:off x="8552415" y="1583775"/>
              <a:ext cx="2102980" cy="1556589"/>
            </a:xfrm>
            <a:prstGeom prst="roundRect">
              <a:avLst>
                <a:gd name="adj" fmla="val 3089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61">
              <a:extLst>
                <a:ext uri="{FF2B5EF4-FFF2-40B4-BE49-F238E27FC236}">
                  <a16:creationId xmlns:a16="http://schemas.microsoft.com/office/drawing/2014/main" id="{DE119CF3-9917-4AE2-BF33-D77815D4B712}"/>
                </a:ext>
              </a:extLst>
            </p:cNvPr>
            <p:cNvSpPr/>
            <p:nvPr/>
          </p:nvSpPr>
          <p:spPr>
            <a:xfrm>
              <a:off x="8654157" y="1345698"/>
              <a:ext cx="1899495" cy="4732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D8D6F25-27FB-4939-A671-7EE1969D3347}"/>
                </a:ext>
              </a:extLst>
            </p:cNvPr>
            <p:cNvSpPr/>
            <p:nvPr/>
          </p:nvSpPr>
          <p:spPr>
            <a:xfrm>
              <a:off x="8755898" y="1398465"/>
              <a:ext cx="1539025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4572000" algn="r"/>
                </a:tabLst>
                <a:defRPr/>
              </a:pPr>
              <a:r>
                <a:rPr kumimoji="0" lang="fa-I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9311A"/>
                  </a:solidFill>
                  <a:effectLst/>
                  <a:uLnTx/>
                  <a:uFillTx/>
                  <a:latin typeface="Dibaj FaNum Medium Contrast" panose="00000500000000000000" pitchFamily="50" charset="-78"/>
                  <a:ea typeface="Times New Roman" panose="02020603050405020304" pitchFamily="18" charset="0"/>
                  <a:cs typeface="Dibaj FaNum Medium Contrast" panose="00000500000000000000" pitchFamily="50" charset="-78"/>
                </a:rPr>
                <a:t>سرمایه پرداخت شده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9311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+mn-ea"/>
                <a:cs typeface="Dibaj FaNum Medium Contrast" panose="00000500000000000000" pitchFamily="50" charset="-78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F3B2186-5A3E-406E-A379-D95198258D97}"/>
              </a:ext>
            </a:extLst>
          </p:cNvPr>
          <p:cNvGrpSpPr/>
          <p:nvPr/>
        </p:nvGrpSpPr>
        <p:grpSpPr>
          <a:xfrm>
            <a:off x="3099713" y="1345698"/>
            <a:ext cx="2204724" cy="1794666"/>
            <a:chOff x="8450671" y="1345698"/>
            <a:chExt cx="2204724" cy="1794666"/>
          </a:xfrm>
        </p:grpSpPr>
        <p:sp>
          <p:nvSpPr>
            <p:cNvPr id="73" name="Rounded Rectangle 60">
              <a:extLst>
                <a:ext uri="{FF2B5EF4-FFF2-40B4-BE49-F238E27FC236}">
                  <a16:creationId xmlns:a16="http://schemas.microsoft.com/office/drawing/2014/main" id="{8D3D4E01-A596-4D76-9943-74FE5BC11220}"/>
                </a:ext>
              </a:extLst>
            </p:cNvPr>
            <p:cNvSpPr/>
            <p:nvPr/>
          </p:nvSpPr>
          <p:spPr>
            <a:xfrm>
              <a:off x="8552415" y="1583775"/>
              <a:ext cx="2102980" cy="1556589"/>
            </a:xfrm>
            <a:prstGeom prst="roundRect">
              <a:avLst>
                <a:gd name="adj" fmla="val 3089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ounded Rectangle 61">
              <a:extLst>
                <a:ext uri="{FF2B5EF4-FFF2-40B4-BE49-F238E27FC236}">
                  <a16:creationId xmlns:a16="http://schemas.microsoft.com/office/drawing/2014/main" id="{32D7A56C-B670-41BC-AAFC-F7ED45D967C1}"/>
                </a:ext>
              </a:extLst>
            </p:cNvPr>
            <p:cNvSpPr/>
            <p:nvPr/>
          </p:nvSpPr>
          <p:spPr>
            <a:xfrm>
              <a:off x="8654157" y="1345698"/>
              <a:ext cx="1899495" cy="4732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D0C5C6A-85EE-49B3-A411-838F4B363549}"/>
                </a:ext>
              </a:extLst>
            </p:cNvPr>
            <p:cNvSpPr/>
            <p:nvPr/>
          </p:nvSpPr>
          <p:spPr>
            <a:xfrm>
              <a:off x="8450671" y="1398465"/>
              <a:ext cx="1539025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4572000" algn="r"/>
                </a:tabLst>
                <a:defRPr/>
              </a:pPr>
              <a:r>
                <a:rPr lang="fa-IR" sz="1200" b="1" dirty="0">
                  <a:solidFill>
                    <a:srgbClr val="59311A"/>
                  </a:solidFill>
                  <a:latin typeface="Dibaj FaNum Medium Contrast" panose="00000500000000000000" pitchFamily="50" charset="-78"/>
                  <a:cs typeface="Dibaj FaNum Medium Contrast" panose="00000500000000000000" pitchFamily="50" charset="-78"/>
                </a:rPr>
                <a:t>محل ثبت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9311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+mn-ea"/>
                <a:cs typeface="Dibaj FaNum Medium Contrast" panose="00000500000000000000" pitchFamily="50" charset="-78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0CD588C-5694-4A66-B57D-A68CAA7FDE4A}"/>
              </a:ext>
            </a:extLst>
          </p:cNvPr>
          <p:cNvGrpSpPr/>
          <p:nvPr/>
        </p:nvGrpSpPr>
        <p:grpSpPr>
          <a:xfrm>
            <a:off x="406694" y="1363338"/>
            <a:ext cx="2222261" cy="1794666"/>
            <a:chOff x="8433134" y="1345698"/>
            <a:chExt cx="2222261" cy="1794666"/>
          </a:xfrm>
        </p:grpSpPr>
        <p:sp>
          <p:nvSpPr>
            <p:cNvPr id="79" name="Rounded Rectangle 60">
              <a:extLst>
                <a:ext uri="{FF2B5EF4-FFF2-40B4-BE49-F238E27FC236}">
                  <a16:creationId xmlns:a16="http://schemas.microsoft.com/office/drawing/2014/main" id="{9B4919AE-BD61-4AAC-A363-959E82FD4FB9}"/>
                </a:ext>
              </a:extLst>
            </p:cNvPr>
            <p:cNvSpPr/>
            <p:nvPr/>
          </p:nvSpPr>
          <p:spPr>
            <a:xfrm>
              <a:off x="8552415" y="1583775"/>
              <a:ext cx="2102980" cy="1556589"/>
            </a:xfrm>
            <a:prstGeom prst="roundRect">
              <a:avLst>
                <a:gd name="adj" fmla="val 3089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ounded Rectangle 61">
              <a:extLst>
                <a:ext uri="{FF2B5EF4-FFF2-40B4-BE49-F238E27FC236}">
                  <a16:creationId xmlns:a16="http://schemas.microsoft.com/office/drawing/2014/main" id="{05354042-6C9F-4CD6-91BF-560CEAF47AD7}"/>
                </a:ext>
              </a:extLst>
            </p:cNvPr>
            <p:cNvSpPr/>
            <p:nvPr/>
          </p:nvSpPr>
          <p:spPr>
            <a:xfrm>
              <a:off x="8654157" y="1345698"/>
              <a:ext cx="1899495" cy="4732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096656C-0ACB-42EF-A32F-E64A6AB0A3C4}"/>
                </a:ext>
              </a:extLst>
            </p:cNvPr>
            <p:cNvSpPr/>
            <p:nvPr/>
          </p:nvSpPr>
          <p:spPr>
            <a:xfrm>
              <a:off x="8433134" y="1409176"/>
              <a:ext cx="1539025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4572000" algn="r"/>
                </a:tabLst>
                <a:defRPr/>
              </a:pPr>
              <a:r>
                <a:rPr kumimoji="0" lang="fa-I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9311A"/>
                  </a:solidFill>
                  <a:effectLst/>
                  <a:uLnTx/>
                  <a:uFillTx/>
                  <a:latin typeface="Dibaj FaNum Medium Contrast" panose="00000500000000000000" pitchFamily="50" charset="-78"/>
                  <a:ea typeface="Times New Roman" panose="02020603050405020304" pitchFamily="18" charset="0"/>
                  <a:cs typeface="Dibaj FaNum Medium Contrast" panose="00000500000000000000" pitchFamily="50" charset="-78"/>
                </a:rPr>
                <a:t>تاریخ ثبت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9311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+mn-ea"/>
                <a:cs typeface="Dibaj FaNum Medium Contrast" panose="00000500000000000000" pitchFamily="50" charset="-78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EB8F2A8-CFEA-402E-B017-EA33D17C712D}"/>
              </a:ext>
            </a:extLst>
          </p:cNvPr>
          <p:cNvGrpSpPr/>
          <p:nvPr/>
        </p:nvGrpSpPr>
        <p:grpSpPr>
          <a:xfrm>
            <a:off x="8654157" y="3530547"/>
            <a:ext cx="2102982" cy="1794666"/>
            <a:chOff x="8552413" y="1345698"/>
            <a:chExt cx="2102982" cy="1794666"/>
          </a:xfrm>
        </p:grpSpPr>
        <p:sp>
          <p:nvSpPr>
            <p:cNvPr id="85" name="Rounded Rectangle 60">
              <a:extLst>
                <a:ext uri="{FF2B5EF4-FFF2-40B4-BE49-F238E27FC236}">
                  <a16:creationId xmlns:a16="http://schemas.microsoft.com/office/drawing/2014/main" id="{9590D483-4E2C-4149-A195-1EBCF7B652D3}"/>
                </a:ext>
              </a:extLst>
            </p:cNvPr>
            <p:cNvSpPr/>
            <p:nvPr/>
          </p:nvSpPr>
          <p:spPr>
            <a:xfrm>
              <a:off x="8552415" y="1583775"/>
              <a:ext cx="2102980" cy="1556589"/>
            </a:xfrm>
            <a:prstGeom prst="roundRect">
              <a:avLst>
                <a:gd name="adj" fmla="val 3089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ounded Rectangle 61">
              <a:extLst>
                <a:ext uri="{FF2B5EF4-FFF2-40B4-BE49-F238E27FC236}">
                  <a16:creationId xmlns:a16="http://schemas.microsoft.com/office/drawing/2014/main" id="{03DC647F-7A6D-4F6C-A697-01F7443848B4}"/>
                </a:ext>
              </a:extLst>
            </p:cNvPr>
            <p:cNvSpPr/>
            <p:nvPr/>
          </p:nvSpPr>
          <p:spPr>
            <a:xfrm>
              <a:off x="8654157" y="1345698"/>
              <a:ext cx="1899495" cy="4732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EB9CE64-B6BE-46C4-B231-5220921E9EC0}"/>
                </a:ext>
              </a:extLst>
            </p:cNvPr>
            <p:cNvSpPr/>
            <p:nvPr/>
          </p:nvSpPr>
          <p:spPr>
            <a:xfrm>
              <a:off x="8552413" y="1398465"/>
              <a:ext cx="1539025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4572000" algn="r"/>
                </a:tabLst>
                <a:defRPr/>
              </a:pPr>
              <a:r>
                <a:rPr kumimoji="0" lang="fa-I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9311A"/>
                  </a:solidFill>
                  <a:effectLst/>
                  <a:uLnTx/>
                  <a:uFillTx/>
                  <a:latin typeface="Dibaj FaNum Medium Contrast" panose="00000500000000000000" pitchFamily="50" charset="-78"/>
                  <a:ea typeface="Times New Roman" panose="02020603050405020304" pitchFamily="18" charset="0"/>
                  <a:cs typeface="Dibaj FaNum Medium Contrast" panose="00000500000000000000" pitchFamily="50" charset="-78"/>
                </a:rPr>
                <a:t>شماره ثبت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9311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+mn-ea"/>
                <a:cs typeface="Dibaj FaNum Medium Contrast" panose="00000500000000000000" pitchFamily="50" charset="-78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351A633-6D12-4AF4-8F4A-D8990B8278C3}"/>
              </a:ext>
            </a:extLst>
          </p:cNvPr>
          <p:cNvGrpSpPr/>
          <p:nvPr/>
        </p:nvGrpSpPr>
        <p:grpSpPr>
          <a:xfrm>
            <a:off x="5911921" y="3530547"/>
            <a:ext cx="2169740" cy="1794666"/>
            <a:chOff x="8485655" y="1345698"/>
            <a:chExt cx="2169740" cy="1794666"/>
          </a:xfrm>
        </p:grpSpPr>
        <p:sp>
          <p:nvSpPr>
            <p:cNvPr id="91" name="Rounded Rectangle 60">
              <a:extLst>
                <a:ext uri="{FF2B5EF4-FFF2-40B4-BE49-F238E27FC236}">
                  <a16:creationId xmlns:a16="http://schemas.microsoft.com/office/drawing/2014/main" id="{1613F2A0-7FD2-4851-BFC4-B0601BC20AAB}"/>
                </a:ext>
              </a:extLst>
            </p:cNvPr>
            <p:cNvSpPr/>
            <p:nvPr/>
          </p:nvSpPr>
          <p:spPr>
            <a:xfrm>
              <a:off x="8552415" y="1583775"/>
              <a:ext cx="2102980" cy="1556589"/>
            </a:xfrm>
            <a:prstGeom prst="roundRect">
              <a:avLst>
                <a:gd name="adj" fmla="val 3089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ounded Rectangle 61">
              <a:extLst>
                <a:ext uri="{FF2B5EF4-FFF2-40B4-BE49-F238E27FC236}">
                  <a16:creationId xmlns:a16="http://schemas.microsoft.com/office/drawing/2014/main" id="{1C57F700-089C-4018-ADE5-7BE1BB0D7B2C}"/>
                </a:ext>
              </a:extLst>
            </p:cNvPr>
            <p:cNvSpPr/>
            <p:nvPr/>
          </p:nvSpPr>
          <p:spPr>
            <a:xfrm>
              <a:off x="8654157" y="1345698"/>
              <a:ext cx="1899495" cy="4732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29ACEFE-FEB4-4B1F-ACF9-DCEBEBA0571B}"/>
                </a:ext>
              </a:extLst>
            </p:cNvPr>
            <p:cNvSpPr/>
            <p:nvPr/>
          </p:nvSpPr>
          <p:spPr>
            <a:xfrm>
              <a:off x="8485655" y="1398465"/>
              <a:ext cx="1539025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4572000" algn="r"/>
                </a:tabLst>
                <a:defRPr/>
              </a:pPr>
              <a:r>
                <a:rPr kumimoji="0" lang="fa-I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9311A"/>
                  </a:solidFill>
                  <a:effectLst/>
                  <a:uLnTx/>
                  <a:uFillTx/>
                  <a:latin typeface="Dibaj FaNum Medium Contrast" panose="00000500000000000000" pitchFamily="50" charset="-78"/>
                  <a:ea typeface="Times New Roman" panose="02020603050405020304" pitchFamily="18" charset="0"/>
                  <a:cs typeface="Dibaj FaNum Medium Contrast" panose="00000500000000000000" pitchFamily="50" charset="-78"/>
                </a:rPr>
                <a:t>شناسه ملی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9311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+mn-ea"/>
                <a:cs typeface="Dibaj FaNum Medium Contrast" panose="00000500000000000000" pitchFamily="50" charset="-78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899508C-F5EA-4F31-86A6-45912415F07A}"/>
              </a:ext>
            </a:extLst>
          </p:cNvPr>
          <p:cNvGrpSpPr/>
          <p:nvPr/>
        </p:nvGrpSpPr>
        <p:grpSpPr>
          <a:xfrm>
            <a:off x="3303199" y="3530547"/>
            <a:ext cx="2102982" cy="1794666"/>
            <a:chOff x="8552413" y="1345698"/>
            <a:chExt cx="2102982" cy="1794666"/>
          </a:xfrm>
        </p:grpSpPr>
        <p:sp>
          <p:nvSpPr>
            <p:cNvPr id="97" name="Rounded Rectangle 60">
              <a:extLst>
                <a:ext uri="{FF2B5EF4-FFF2-40B4-BE49-F238E27FC236}">
                  <a16:creationId xmlns:a16="http://schemas.microsoft.com/office/drawing/2014/main" id="{F4D071D1-CE03-4632-A692-9BAC894B538C}"/>
                </a:ext>
              </a:extLst>
            </p:cNvPr>
            <p:cNvSpPr/>
            <p:nvPr/>
          </p:nvSpPr>
          <p:spPr>
            <a:xfrm>
              <a:off x="8552415" y="1583775"/>
              <a:ext cx="2102980" cy="1556589"/>
            </a:xfrm>
            <a:prstGeom prst="roundRect">
              <a:avLst>
                <a:gd name="adj" fmla="val 3089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ounded Rectangle 61">
              <a:extLst>
                <a:ext uri="{FF2B5EF4-FFF2-40B4-BE49-F238E27FC236}">
                  <a16:creationId xmlns:a16="http://schemas.microsoft.com/office/drawing/2014/main" id="{18A73E01-7381-4CDC-93AB-414F27E1DB8E}"/>
                </a:ext>
              </a:extLst>
            </p:cNvPr>
            <p:cNvSpPr/>
            <p:nvPr/>
          </p:nvSpPr>
          <p:spPr>
            <a:xfrm>
              <a:off x="8654157" y="1345698"/>
              <a:ext cx="1899495" cy="4732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F973468C-F0A3-4DC9-926E-ED57B5A1E27D}"/>
                </a:ext>
              </a:extLst>
            </p:cNvPr>
            <p:cNvSpPr/>
            <p:nvPr/>
          </p:nvSpPr>
          <p:spPr>
            <a:xfrm>
              <a:off x="8552413" y="1398465"/>
              <a:ext cx="1539025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4572000" algn="r"/>
                </a:tabLst>
                <a:defRPr/>
              </a:pPr>
              <a:r>
                <a:rPr kumimoji="0" lang="fa-I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9311A"/>
                  </a:solidFill>
                  <a:effectLst/>
                  <a:uLnTx/>
                  <a:uFillTx/>
                  <a:latin typeface="Dibaj FaNum Medium Contrast" panose="00000500000000000000" pitchFamily="50" charset="-78"/>
                  <a:ea typeface="Times New Roman" panose="02020603050405020304" pitchFamily="18" charset="0"/>
                  <a:cs typeface="Dibaj FaNum Medium Contrast" panose="00000500000000000000" pitchFamily="50" charset="-78"/>
                </a:rPr>
                <a:t>کد اقتصادی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9311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+mn-ea"/>
                <a:cs typeface="Dibaj FaNum Medium Contrast" panose="00000500000000000000" pitchFamily="50" charset="-78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4C2332C-D2F2-40DB-B33B-A667329462BE}"/>
              </a:ext>
            </a:extLst>
          </p:cNvPr>
          <p:cNvGrpSpPr/>
          <p:nvPr/>
        </p:nvGrpSpPr>
        <p:grpSpPr>
          <a:xfrm>
            <a:off x="627719" y="3548187"/>
            <a:ext cx="2102980" cy="1794666"/>
            <a:chOff x="8552415" y="1345698"/>
            <a:chExt cx="2102980" cy="1794666"/>
          </a:xfrm>
        </p:grpSpPr>
        <p:sp>
          <p:nvSpPr>
            <p:cNvPr id="103" name="Rounded Rectangle 60">
              <a:extLst>
                <a:ext uri="{FF2B5EF4-FFF2-40B4-BE49-F238E27FC236}">
                  <a16:creationId xmlns:a16="http://schemas.microsoft.com/office/drawing/2014/main" id="{4AAF347C-BD31-4225-B4F2-2BEB57BE450E}"/>
                </a:ext>
              </a:extLst>
            </p:cNvPr>
            <p:cNvSpPr/>
            <p:nvPr/>
          </p:nvSpPr>
          <p:spPr>
            <a:xfrm>
              <a:off x="8552415" y="1583775"/>
              <a:ext cx="2102980" cy="1556589"/>
            </a:xfrm>
            <a:prstGeom prst="roundRect">
              <a:avLst>
                <a:gd name="adj" fmla="val 3089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ounded Rectangle 61">
              <a:extLst>
                <a:ext uri="{FF2B5EF4-FFF2-40B4-BE49-F238E27FC236}">
                  <a16:creationId xmlns:a16="http://schemas.microsoft.com/office/drawing/2014/main" id="{8EEDC05D-381B-4ABF-A578-AB1A9AA8B120}"/>
                </a:ext>
              </a:extLst>
            </p:cNvPr>
            <p:cNvSpPr/>
            <p:nvPr/>
          </p:nvSpPr>
          <p:spPr>
            <a:xfrm>
              <a:off x="8654157" y="1345698"/>
              <a:ext cx="1899495" cy="4732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C5A15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772C96A7-EF2A-4DEB-9B1D-DAF587C380F4}"/>
                </a:ext>
              </a:extLst>
            </p:cNvPr>
            <p:cNvSpPr/>
            <p:nvPr/>
          </p:nvSpPr>
          <p:spPr>
            <a:xfrm>
              <a:off x="8724235" y="1409176"/>
              <a:ext cx="1635192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Low" defTabSz="914400" rtl="1" eaLnBrk="1" fontAlgn="auto" latinLnBrk="0" hangingPunct="1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>
                  <a:tab pos="4572000" algn="r"/>
                </a:tabLst>
                <a:defRPr/>
              </a:pPr>
              <a:r>
                <a:rPr kumimoji="0" lang="fa-I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59311A"/>
                  </a:solidFill>
                  <a:effectLst/>
                  <a:uLnTx/>
                  <a:uFillTx/>
                  <a:latin typeface="Dibaj FaNum Medium Contrast" panose="00000500000000000000" pitchFamily="50" charset="-78"/>
                  <a:ea typeface="Times New Roman" panose="02020603050405020304" pitchFamily="18" charset="0"/>
                  <a:cs typeface="Dibaj FaNum Medium Contrast" panose="00000500000000000000" pitchFamily="50" charset="-78"/>
                </a:rPr>
                <a:t>شماره ثبت نزد سازمان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9311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+mn-ea"/>
                <a:cs typeface="Dibaj FaNum Medium Contrast" panose="00000500000000000000" pitchFamily="50" charset="-78"/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20052E8A-732C-475E-83F6-BDF622E735F9}"/>
              </a:ext>
            </a:extLst>
          </p:cNvPr>
          <p:cNvSpPr txBox="1"/>
          <p:nvPr/>
        </p:nvSpPr>
        <p:spPr>
          <a:xfrm>
            <a:off x="8746435" y="1995825"/>
            <a:ext cx="1833990" cy="8887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rPr>
              <a:t>200.000</a:t>
            </a:r>
            <a:endParaRPr lang="fa-IR" b="1" dirty="0">
              <a:solidFill>
                <a:srgbClr val="C5A15F"/>
              </a:solidFill>
              <a:latin typeface="Dibaj FaNum Medium Contrast" panose="00000500000000000000" pitchFamily="50" charset="-78"/>
              <a:cs typeface="Dibaj FaNum Medium Contrast" panose="00000500000000000000" pitchFamily="50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rPr>
              <a:t> </a:t>
            </a:r>
            <a:r>
              <a:rPr lang="fa-IR" sz="1400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rPr>
              <a:t>میلیون ریال</a:t>
            </a:r>
            <a:endParaRPr lang="en-US" b="1" dirty="0">
              <a:solidFill>
                <a:srgbClr val="C5A15F"/>
              </a:solidFill>
              <a:latin typeface="Dibaj FaNum Medium Contrast" panose="00000500000000000000" pitchFamily="50" charset="-78"/>
              <a:cs typeface="Dibaj FaNum Medium Contrast" panose="00000500000000000000" pitchFamily="50" charset="-78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A1CEEF8-C4BB-4AD6-9F8E-34CD1B584601}"/>
              </a:ext>
            </a:extLst>
          </p:cNvPr>
          <p:cNvSpPr txBox="1"/>
          <p:nvPr/>
        </p:nvSpPr>
        <p:spPr>
          <a:xfrm>
            <a:off x="6011431" y="1982791"/>
            <a:ext cx="1833990" cy="8887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rPr>
              <a:t>200.000</a:t>
            </a:r>
            <a:endParaRPr lang="fa-IR" b="1" dirty="0">
              <a:solidFill>
                <a:srgbClr val="C5A15F"/>
              </a:solidFill>
              <a:latin typeface="Dibaj FaNum Medium Contrast" panose="00000500000000000000" pitchFamily="50" charset="-78"/>
              <a:cs typeface="Dibaj FaNum Medium Contrast" panose="00000500000000000000" pitchFamily="50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rPr>
              <a:t> </a:t>
            </a:r>
            <a:r>
              <a:rPr lang="fa-IR" sz="1400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rPr>
              <a:t>میلیون ریال</a:t>
            </a:r>
            <a:endParaRPr lang="en-US" b="1" dirty="0">
              <a:solidFill>
                <a:srgbClr val="C5A15F"/>
              </a:solidFill>
              <a:latin typeface="Dibaj FaNum Medium Contrast" panose="00000500000000000000" pitchFamily="50" charset="-78"/>
              <a:cs typeface="Dibaj FaNum Medium Contrast" panose="00000500000000000000" pitchFamily="50" charset="-78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1CE64E4-45B8-4B69-B5E4-5E48FC25B8CF}"/>
              </a:ext>
            </a:extLst>
          </p:cNvPr>
          <p:cNvSpPr txBox="1"/>
          <p:nvPr/>
        </p:nvSpPr>
        <p:spPr>
          <a:xfrm>
            <a:off x="3368704" y="2125466"/>
            <a:ext cx="1833990" cy="5155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000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rPr>
              <a:t>تهران</a:t>
            </a:r>
            <a:endParaRPr lang="en-US" sz="2000" b="1" dirty="0">
              <a:solidFill>
                <a:srgbClr val="C5A15F"/>
              </a:solidFill>
              <a:latin typeface="Dibaj FaNum Medium Contrast" panose="00000500000000000000" pitchFamily="50" charset="-78"/>
              <a:cs typeface="Dibaj FaNum Medium Contrast" panose="00000500000000000000" pitchFamily="50" charset="-78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99743F0-B019-4D5A-BEA9-7430A458D76C}"/>
              </a:ext>
            </a:extLst>
          </p:cNvPr>
          <p:cNvSpPr txBox="1"/>
          <p:nvPr/>
        </p:nvSpPr>
        <p:spPr>
          <a:xfrm>
            <a:off x="259211" y="2197192"/>
            <a:ext cx="1833990" cy="4732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fa-IR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rPr>
              <a:t>1403/06/10</a:t>
            </a:r>
            <a:endParaRPr lang="en-US" b="1" dirty="0">
              <a:solidFill>
                <a:srgbClr val="C5A15F"/>
              </a:solidFill>
              <a:latin typeface="Dibaj FaNum Medium Contrast" panose="00000500000000000000" pitchFamily="50" charset="-78"/>
              <a:cs typeface="Dibaj FaNum Medium Contrast" panose="00000500000000000000" pitchFamily="50" charset="-78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C233110-D494-465E-84B6-D28A21395FD4}"/>
              </a:ext>
            </a:extLst>
          </p:cNvPr>
          <p:cNvSpPr txBox="1"/>
          <p:nvPr/>
        </p:nvSpPr>
        <p:spPr>
          <a:xfrm>
            <a:off x="8402416" y="4282695"/>
            <a:ext cx="1833990" cy="4732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fa-IR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rPr>
              <a:t>637233</a:t>
            </a:r>
            <a:endParaRPr lang="en-US" b="1" dirty="0">
              <a:solidFill>
                <a:srgbClr val="C5A15F"/>
              </a:solidFill>
              <a:latin typeface="Dibaj FaNum Medium Contrast" panose="00000500000000000000" pitchFamily="50" charset="-78"/>
              <a:cs typeface="Dibaj FaNum Medium Contrast" panose="00000500000000000000" pitchFamily="50" charset="-78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278E46A-5E2A-4DF1-B046-2C205AA03F7B}"/>
              </a:ext>
            </a:extLst>
          </p:cNvPr>
          <p:cNvSpPr txBox="1"/>
          <p:nvPr/>
        </p:nvSpPr>
        <p:spPr>
          <a:xfrm>
            <a:off x="5729809" y="4243380"/>
            <a:ext cx="1833990" cy="4732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fa-IR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rPr>
              <a:t>14013701395</a:t>
            </a:r>
            <a:endParaRPr lang="en-US" b="1" dirty="0">
              <a:solidFill>
                <a:srgbClr val="C5A15F"/>
              </a:solidFill>
              <a:latin typeface="Dibaj FaNum Medium Contrast" panose="00000500000000000000" pitchFamily="50" charset="-78"/>
              <a:cs typeface="Dibaj FaNum Medium Contrast" panose="00000500000000000000" pitchFamily="50" charset="-78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E2C64330-BB63-4E1D-993D-45C3B639A80A}"/>
              </a:ext>
            </a:extLst>
          </p:cNvPr>
          <p:cNvSpPr txBox="1"/>
          <p:nvPr/>
        </p:nvSpPr>
        <p:spPr>
          <a:xfrm>
            <a:off x="3155716" y="4221111"/>
            <a:ext cx="1833990" cy="4732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fa-IR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rPr>
              <a:t>14013701395</a:t>
            </a:r>
            <a:endParaRPr lang="en-US" b="1" dirty="0">
              <a:solidFill>
                <a:srgbClr val="C5A15F"/>
              </a:solidFill>
              <a:latin typeface="Dibaj FaNum Medium Contrast" panose="00000500000000000000" pitchFamily="50" charset="-78"/>
              <a:cs typeface="Dibaj FaNum Medium Contrast" panose="00000500000000000000" pitchFamily="50" charset="-78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D231168A-6EAB-4F0B-B289-0A6911BA1976}"/>
              </a:ext>
            </a:extLst>
          </p:cNvPr>
          <p:cNvSpPr txBox="1"/>
          <p:nvPr/>
        </p:nvSpPr>
        <p:spPr>
          <a:xfrm>
            <a:off x="330989" y="4303921"/>
            <a:ext cx="1833990" cy="4732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en-US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rPr>
              <a:t>637233</a:t>
            </a:r>
          </a:p>
        </p:txBody>
      </p:sp>
    </p:spTree>
    <p:extLst>
      <p:ext uri="{BB962C8B-B14F-4D97-AF65-F5344CB8AC3E}">
        <p14:creationId xmlns:p14="http://schemas.microsoft.com/office/powerpoint/2010/main" val="4008123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4826F-D8C3-4E98-AB90-B4EDFEBBA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9759" y="6552671"/>
            <a:ext cx="42416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9BC0C8-9523-4665-B13C-264A647979CB}" type="slidenum">
              <a:rPr kumimoji="0" lang="en-US" sz="970" b="1" i="0" u="none" strike="noStrike" kern="1200" cap="none" spc="0" normalizeH="0" baseline="0" noProof="0" smtClean="0">
                <a:ln>
                  <a:noFill/>
                </a:ln>
                <a:solidFill>
                  <a:srgbClr val="CCAF7A"/>
                </a:solidFill>
                <a:effectLst/>
                <a:uLnTx/>
                <a:uFillTx/>
                <a:latin typeface="Dibaj FaNum Medium Contrast" panose="00000500000000000000" pitchFamily="2" charset="-78"/>
                <a:ea typeface="+mn-ea"/>
                <a:cs typeface="Dibaj FaNum Medium Contrast" panose="00000500000000000000" pitchFamily="2" charset="-7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970" b="1" i="0" u="none" strike="noStrike" kern="1200" cap="none" spc="0" normalizeH="0" baseline="0" noProof="0" dirty="0">
              <a:ln>
                <a:noFill/>
              </a:ln>
              <a:solidFill>
                <a:srgbClr val="CCAF7A"/>
              </a:solidFill>
              <a:effectLst/>
              <a:uLnTx/>
              <a:uFillTx/>
              <a:latin typeface="Dibaj FaNum Medium Contrast" panose="00000500000000000000" pitchFamily="2" charset="-78"/>
              <a:ea typeface="+mn-ea"/>
              <a:cs typeface="Dibaj FaNum Medium Contrast" panose="000005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455121-55CE-4387-BA7A-F358DE5CC88D}"/>
              </a:ext>
            </a:extLst>
          </p:cNvPr>
          <p:cNvSpPr/>
          <p:nvPr/>
        </p:nvSpPr>
        <p:spPr>
          <a:xfrm>
            <a:off x="4239491" y="226651"/>
            <a:ext cx="6817130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572000" algn="r"/>
              </a:tabLst>
              <a:defRPr/>
            </a:pPr>
            <a:r>
              <a:rPr kumimoji="0" lang="fa-IR" b="1" i="0" u="none" strike="noStrike" kern="1200" cap="none" spc="0" normalizeH="0" baseline="0" noProof="0" dirty="0">
                <a:ln>
                  <a:noFill/>
                </a:ln>
                <a:solidFill>
                  <a:srgbClr val="CCAF7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Times New Roman" panose="02020603050405020304" pitchFamily="18" charset="0"/>
                <a:cs typeface="Dibaj FaNum Medium Contrast" panose="00000500000000000000" pitchFamily="50" charset="-78"/>
              </a:rPr>
              <a:t>معرفی شرکت سبدگردان رایا نیکان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CCAF7A"/>
              </a:solidFill>
              <a:effectLst/>
              <a:uLnTx/>
              <a:uFillTx/>
              <a:latin typeface="Dibaj FaNum Medium Contrast" panose="00000500000000000000" pitchFamily="50" charset="-78"/>
              <a:ea typeface="+mn-ea"/>
              <a:cs typeface="Dibaj FaNum Medium Contrast" panose="00000500000000000000" pitchFamily="50" charset="-7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C83B8A-518C-42F1-8330-030AD6845304}"/>
              </a:ext>
            </a:extLst>
          </p:cNvPr>
          <p:cNvGrpSpPr/>
          <p:nvPr/>
        </p:nvGrpSpPr>
        <p:grpSpPr>
          <a:xfrm>
            <a:off x="-344593" y="6147407"/>
            <a:ext cx="7092099" cy="405264"/>
            <a:chOff x="3736655" y="6106705"/>
            <a:chExt cx="7092099" cy="40526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55AD87-8575-43A8-9C0F-9FDEB2C022A3}"/>
                </a:ext>
              </a:extLst>
            </p:cNvPr>
            <p:cNvSpPr txBox="1"/>
            <p:nvPr/>
          </p:nvSpPr>
          <p:spPr>
            <a:xfrm>
              <a:off x="9837682" y="6137344"/>
              <a:ext cx="760710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Low" rtl="1">
                <a:lnSpc>
                  <a:spcPct val="150000"/>
                </a:lnSpc>
              </a:pPr>
              <a:r>
                <a:rPr lang="fa-IR" sz="1200" dirty="0">
                  <a:latin typeface="Dibaj FaNum Medium Contrast" panose="00000500000000000000" pitchFamily="50" charset="-78"/>
                  <a:cs typeface="Dibaj FaNum Medium Contrast" panose="00000500000000000000" pitchFamily="50" charset="-78"/>
                </a:rPr>
                <a:t>نشانی:</a:t>
              </a:r>
              <a:endParaRPr lang="en-US" sz="1200" dirty="0">
                <a:latin typeface="Dibaj FaNum Medium Contrast" panose="00000500000000000000" pitchFamily="50" charset="-78"/>
                <a:cs typeface="Dibaj FaNum Medium Contrast" panose="00000500000000000000" pitchFamily="50" charset="-78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236AE4-3A3B-4C6D-9421-1DE30B1E7B21}"/>
                </a:ext>
              </a:extLst>
            </p:cNvPr>
            <p:cNvSpPr txBox="1"/>
            <p:nvPr/>
          </p:nvSpPr>
          <p:spPr>
            <a:xfrm>
              <a:off x="3736655" y="6165720"/>
              <a:ext cx="6334680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Low" rtl="1">
                <a:lnSpc>
                  <a:spcPct val="150000"/>
                </a:lnSpc>
              </a:pPr>
              <a:r>
                <a:rPr lang="fa-IR" sz="1200" b="1" dirty="0">
                  <a:solidFill>
                    <a:srgbClr val="C5A15F"/>
                  </a:solidFill>
                  <a:latin typeface="Dibaj FaNum Medium Contrast" panose="00000500000000000000" pitchFamily="50" charset="-78"/>
                  <a:cs typeface="Dibaj FaNum Medium Contrast" panose="00000500000000000000" pitchFamily="50" charset="-78"/>
                </a:rPr>
                <a:t>تهران، اختیاریه، دیباجی جنوبی، نبش خیابان برادران جوزی، پلاک 132 </a:t>
              </a:r>
              <a:endParaRPr lang="en-US" sz="1200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endParaRPr>
            </a:p>
          </p:txBody>
        </p:sp>
        <p:sp>
          <p:nvSpPr>
            <p:cNvPr id="49" name="Teardrop 6">
              <a:extLst>
                <a:ext uri="{FF2B5EF4-FFF2-40B4-BE49-F238E27FC236}">
                  <a16:creationId xmlns:a16="http://schemas.microsoft.com/office/drawing/2014/main" id="{DE985C2C-B63B-467D-8C17-14A6AD57ED97}"/>
                </a:ext>
              </a:extLst>
            </p:cNvPr>
            <p:cNvSpPr/>
            <p:nvPr/>
          </p:nvSpPr>
          <p:spPr>
            <a:xfrm rot="8100000">
              <a:off x="10562949" y="6106705"/>
              <a:ext cx="265805" cy="265806"/>
            </a:xfrm>
            <a:custGeom>
              <a:avLst/>
              <a:gdLst/>
              <a:ahLst/>
              <a:cxnLst/>
              <a:rect l="l" t="t" r="r" b="b"/>
              <a:pathLst>
                <a:path w="2483832" h="2483835">
                  <a:moveTo>
                    <a:pt x="657616" y="1826218"/>
                  </a:moveTo>
                  <a:cubicBezTo>
                    <a:pt x="806520" y="1975122"/>
                    <a:pt x="1047940" y="1975122"/>
                    <a:pt x="1196844" y="1826218"/>
                  </a:cubicBezTo>
                  <a:cubicBezTo>
                    <a:pt x="1345748" y="1677314"/>
                    <a:pt x="1345748" y="1435894"/>
                    <a:pt x="1196844" y="1286990"/>
                  </a:cubicBezTo>
                  <a:cubicBezTo>
                    <a:pt x="1047940" y="1138086"/>
                    <a:pt x="806520" y="1138086"/>
                    <a:pt x="657616" y="1286990"/>
                  </a:cubicBezTo>
                  <a:cubicBezTo>
                    <a:pt x="508712" y="1435894"/>
                    <a:pt x="508712" y="1677314"/>
                    <a:pt x="657616" y="1826218"/>
                  </a:cubicBezTo>
                  <a:close/>
                  <a:moveTo>
                    <a:pt x="293335" y="2190500"/>
                  </a:moveTo>
                  <a:cubicBezTo>
                    <a:pt x="112098" y="2009262"/>
                    <a:pt x="0" y="1758885"/>
                    <a:pt x="0" y="1482325"/>
                  </a:cubicBezTo>
                  <a:cubicBezTo>
                    <a:pt x="0" y="929206"/>
                    <a:pt x="459290" y="590078"/>
                    <a:pt x="1001509" y="480815"/>
                  </a:cubicBezTo>
                  <a:cubicBezTo>
                    <a:pt x="1569704" y="366317"/>
                    <a:pt x="1861757" y="259925"/>
                    <a:pt x="2483832" y="0"/>
                  </a:cubicBezTo>
                  <a:cubicBezTo>
                    <a:pt x="2230640" y="682694"/>
                    <a:pt x="2130986" y="873716"/>
                    <a:pt x="2003018" y="1482325"/>
                  </a:cubicBezTo>
                  <a:cubicBezTo>
                    <a:pt x="1901990" y="2042180"/>
                    <a:pt x="1554627" y="2483835"/>
                    <a:pt x="1001509" y="2483835"/>
                  </a:cubicBezTo>
                  <a:cubicBezTo>
                    <a:pt x="724950" y="2483835"/>
                    <a:pt x="474573" y="2371737"/>
                    <a:pt x="293335" y="2190500"/>
                  </a:cubicBezTo>
                  <a:close/>
                </a:path>
              </a:pathLst>
            </a:custGeom>
            <a:solidFill>
              <a:srgbClr val="C5A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766F9B-70AF-41FB-9353-1FE0173154CC}"/>
              </a:ext>
            </a:extLst>
          </p:cNvPr>
          <p:cNvGrpSpPr/>
          <p:nvPr/>
        </p:nvGrpSpPr>
        <p:grpSpPr>
          <a:xfrm>
            <a:off x="6963189" y="6182804"/>
            <a:ext cx="3005720" cy="349197"/>
            <a:chOff x="7754826" y="6259723"/>
            <a:chExt cx="3005720" cy="34919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2FA112B-0E6E-414F-B07B-E3CDB2DEA58F}"/>
                </a:ext>
              </a:extLst>
            </p:cNvPr>
            <p:cNvGrpSpPr/>
            <p:nvPr/>
          </p:nvGrpSpPr>
          <p:grpSpPr>
            <a:xfrm>
              <a:off x="7754826" y="6259723"/>
              <a:ext cx="2716968" cy="349197"/>
              <a:chOff x="7573643" y="4705491"/>
              <a:chExt cx="2716968" cy="34919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EA1EC97-E58B-47BF-8033-8A3592C87507}"/>
                  </a:ext>
                </a:extLst>
              </p:cNvPr>
              <p:cNvSpPr txBox="1"/>
              <p:nvPr/>
            </p:nvSpPr>
            <p:spPr>
              <a:xfrm>
                <a:off x="9529901" y="4705491"/>
                <a:ext cx="760710" cy="34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Low" rtl="1">
                  <a:lnSpc>
                    <a:spcPct val="150000"/>
                  </a:lnSpc>
                </a:pPr>
                <a:r>
                  <a:rPr lang="fa-IR" sz="1200" dirty="0">
                    <a:latin typeface="Dibaj FaNum Medium Contrast" panose="00000500000000000000" pitchFamily="50" charset="-78"/>
                    <a:cs typeface="Dibaj FaNum Medium Contrast" panose="00000500000000000000" pitchFamily="50" charset="-78"/>
                  </a:rPr>
                  <a:t>تارنما:</a:t>
                </a:r>
                <a:endParaRPr lang="en-US" sz="1200" dirty="0">
                  <a:latin typeface="Dibaj FaNum Medium Contrast" panose="00000500000000000000" pitchFamily="50" charset="-78"/>
                  <a:cs typeface="Dibaj FaNum Medium Contrast" panose="00000500000000000000" pitchFamily="50" charset="-78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9F767CB-C808-4281-8E7C-19109A7BF12C}"/>
                  </a:ext>
                </a:extLst>
              </p:cNvPr>
              <p:cNvSpPr txBox="1"/>
              <p:nvPr/>
            </p:nvSpPr>
            <p:spPr>
              <a:xfrm>
                <a:off x="7573643" y="4708439"/>
                <a:ext cx="2246837" cy="34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Low" rtl="1">
                  <a:lnSpc>
                    <a:spcPct val="150000"/>
                  </a:lnSpc>
                </a:pPr>
                <a:r>
                  <a:rPr lang="en-US" sz="1200" b="1" dirty="0">
                    <a:solidFill>
                      <a:srgbClr val="C5A15F"/>
                    </a:solidFill>
                    <a:latin typeface="Dibaj FaNum Medium Contrast" panose="00000500000000000000" pitchFamily="50" charset="-78"/>
                    <a:cs typeface="Dibaj FaNum Medium Contrast" panose="00000500000000000000" pitchFamily="50" charset="-78"/>
                  </a:rPr>
                  <a:t>www.rayacapital.ir</a:t>
                </a:r>
              </a:p>
            </p:txBody>
          </p:sp>
        </p:grpSp>
        <p:sp>
          <p:nvSpPr>
            <p:cNvPr id="50" name="Block Arc 14">
              <a:extLst>
                <a:ext uri="{FF2B5EF4-FFF2-40B4-BE49-F238E27FC236}">
                  <a16:creationId xmlns:a16="http://schemas.microsoft.com/office/drawing/2014/main" id="{6414C661-28F2-4306-A59A-7629324CFB5D}"/>
                </a:ext>
              </a:extLst>
            </p:cNvPr>
            <p:cNvSpPr/>
            <p:nvPr/>
          </p:nvSpPr>
          <p:spPr>
            <a:xfrm rot="16200000">
              <a:off x="10471889" y="6282583"/>
              <a:ext cx="288562" cy="288752"/>
            </a:xfrm>
            <a:custGeom>
              <a:avLst/>
              <a:gdLst/>
              <a:ahLst/>
              <a:cxnLst/>
              <a:rect l="l" t="t" r="r" b="b"/>
              <a:pathLst>
                <a:path w="3185463" h="3187558">
                  <a:moveTo>
                    <a:pt x="764000" y="2343999"/>
                  </a:moveTo>
                  <a:cubicBezTo>
                    <a:pt x="566798" y="2256389"/>
                    <a:pt x="385374" y="2134753"/>
                    <a:pt x="230072" y="1981662"/>
                  </a:cubicBezTo>
                  <a:cubicBezTo>
                    <a:pt x="297001" y="2223876"/>
                    <a:pt x="428049" y="2439341"/>
                    <a:pt x="603989" y="2608945"/>
                  </a:cubicBezTo>
                  <a:cubicBezTo>
                    <a:pt x="667739" y="2525681"/>
                    <a:pt x="720588" y="2436567"/>
                    <a:pt x="764000" y="2343999"/>
                  </a:cubicBezTo>
                  <a:close/>
                  <a:moveTo>
                    <a:pt x="783530" y="862903"/>
                  </a:moveTo>
                  <a:cubicBezTo>
                    <a:pt x="737619" y="760936"/>
                    <a:pt x="681240" y="662513"/>
                    <a:pt x="611676" y="571152"/>
                  </a:cubicBezTo>
                  <a:cubicBezTo>
                    <a:pt x="419218" y="754019"/>
                    <a:pt x="279227" y="991173"/>
                    <a:pt x="215545" y="1258034"/>
                  </a:cubicBezTo>
                  <a:cubicBezTo>
                    <a:pt x="378729" y="1090139"/>
                    <a:pt x="571934" y="956907"/>
                    <a:pt x="783530" y="862903"/>
                  </a:cubicBezTo>
                  <a:close/>
                  <a:moveTo>
                    <a:pt x="935657" y="1673146"/>
                  </a:moveTo>
                  <a:lnTo>
                    <a:pt x="227023" y="1673146"/>
                  </a:lnTo>
                  <a:cubicBezTo>
                    <a:pt x="393068" y="1882941"/>
                    <a:pt x="605618" y="2045968"/>
                    <a:pt x="844267" y="2153109"/>
                  </a:cubicBezTo>
                  <a:cubicBezTo>
                    <a:pt x="897907" y="1997390"/>
                    <a:pt x="928862" y="1835739"/>
                    <a:pt x="935657" y="1673146"/>
                  </a:cubicBezTo>
                  <a:close/>
                  <a:moveTo>
                    <a:pt x="935928" y="1493146"/>
                  </a:moveTo>
                  <a:cubicBezTo>
                    <a:pt x="928922" y="1345638"/>
                    <a:pt x="902278" y="1198995"/>
                    <a:pt x="856775" y="1056956"/>
                  </a:cubicBezTo>
                  <a:cubicBezTo>
                    <a:pt x="636768" y="1156959"/>
                    <a:pt x="439487" y="1304654"/>
                    <a:pt x="281464" y="1493146"/>
                  </a:cubicBezTo>
                  <a:close/>
                  <a:moveTo>
                    <a:pt x="1469785" y="2515107"/>
                  </a:moveTo>
                  <a:cubicBezTo>
                    <a:pt x="1283000" y="2508124"/>
                    <a:pt x="1100523" y="2472287"/>
                    <a:pt x="927628" y="2411229"/>
                  </a:cubicBezTo>
                  <a:cubicBezTo>
                    <a:pt x="876831" y="2520843"/>
                    <a:pt x="814172" y="2626182"/>
                    <a:pt x="738220" y="2724387"/>
                  </a:cubicBezTo>
                  <a:cubicBezTo>
                    <a:pt x="944637" y="2881665"/>
                    <a:pt x="1196120" y="2982471"/>
                    <a:pt x="1469785" y="3005418"/>
                  </a:cubicBezTo>
                  <a:close/>
                  <a:moveTo>
                    <a:pt x="1469785" y="1673146"/>
                  </a:moveTo>
                  <a:lnTo>
                    <a:pt x="1112275" y="1673146"/>
                  </a:lnTo>
                  <a:cubicBezTo>
                    <a:pt x="1105327" y="1858153"/>
                    <a:pt x="1070032" y="2042144"/>
                    <a:pt x="1008001" y="2219039"/>
                  </a:cubicBezTo>
                  <a:cubicBezTo>
                    <a:pt x="1155519" y="2270408"/>
                    <a:pt x="1310845" y="2300826"/>
                    <a:pt x="1469785" y="2307834"/>
                  </a:cubicBezTo>
                  <a:close/>
                  <a:moveTo>
                    <a:pt x="1469785" y="898989"/>
                  </a:moveTo>
                  <a:cubicBezTo>
                    <a:pt x="1315103" y="907762"/>
                    <a:pt x="1164166" y="938783"/>
                    <a:pt x="1020939" y="990066"/>
                  </a:cubicBezTo>
                  <a:cubicBezTo>
                    <a:pt x="1074574" y="1153655"/>
                    <a:pt x="1105461" y="1322925"/>
                    <a:pt x="1112368" y="1493146"/>
                  </a:cubicBezTo>
                  <a:lnTo>
                    <a:pt x="1469785" y="1493146"/>
                  </a:lnTo>
                  <a:close/>
                  <a:moveTo>
                    <a:pt x="1469785" y="182141"/>
                  </a:moveTo>
                  <a:cubicBezTo>
                    <a:pt x="1199839" y="204777"/>
                    <a:pt x="951477" y="303168"/>
                    <a:pt x="746615" y="456764"/>
                  </a:cubicBezTo>
                  <a:cubicBezTo>
                    <a:pt x="828296" y="562801"/>
                    <a:pt x="894225" y="677310"/>
                    <a:pt x="947434" y="796072"/>
                  </a:cubicBezTo>
                  <a:cubicBezTo>
                    <a:pt x="1113886" y="736067"/>
                    <a:pt x="1289644" y="700323"/>
                    <a:pt x="1469785" y="691530"/>
                  </a:cubicBezTo>
                  <a:close/>
                  <a:moveTo>
                    <a:pt x="2150063" y="992171"/>
                  </a:moveTo>
                  <a:cubicBezTo>
                    <a:pt x="1990712" y="935501"/>
                    <a:pt x="1822242" y="902595"/>
                    <a:pt x="1649785" y="897224"/>
                  </a:cubicBezTo>
                  <a:lnTo>
                    <a:pt x="1649785" y="1493146"/>
                  </a:lnTo>
                  <a:lnTo>
                    <a:pt x="2063712" y="1493146"/>
                  </a:lnTo>
                  <a:cubicBezTo>
                    <a:pt x="2069089" y="1323887"/>
                    <a:pt x="2098366" y="1155330"/>
                    <a:pt x="2150063" y="992171"/>
                  </a:cubicBezTo>
                  <a:close/>
                  <a:moveTo>
                    <a:pt x="2168848" y="2199110"/>
                  </a:moveTo>
                  <a:cubicBezTo>
                    <a:pt x="2108555" y="2028681"/>
                    <a:pt x="2073581" y="1851532"/>
                    <a:pt x="2065295" y="1673146"/>
                  </a:cubicBezTo>
                  <a:lnTo>
                    <a:pt x="1649785" y="1673146"/>
                  </a:lnTo>
                  <a:lnTo>
                    <a:pt x="1649785" y="2307299"/>
                  </a:lnTo>
                  <a:cubicBezTo>
                    <a:pt x="1829404" y="2299517"/>
                    <a:pt x="2004315" y="2261965"/>
                    <a:pt x="2168848" y="2199110"/>
                  </a:cubicBezTo>
                  <a:close/>
                  <a:moveTo>
                    <a:pt x="2422394" y="446879"/>
                  </a:moveTo>
                  <a:cubicBezTo>
                    <a:pt x="2204309" y="287209"/>
                    <a:pt x="1938140" y="189883"/>
                    <a:pt x="1649785" y="178919"/>
                  </a:cubicBezTo>
                  <a:lnTo>
                    <a:pt x="1649785" y="689876"/>
                  </a:lnTo>
                  <a:cubicBezTo>
                    <a:pt x="1846998" y="695154"/>
                    <a:pt x="2039668" y="732502"/>
                    <a:pt x="2221721" y="797410"/>
                  </a:cubicBezTo>
                  <a:cubicBezTo>
                    <a:pt x="2275056" y="675360"/>
                    <a:pt x="2341760" y="557662"/>
                    <a:pt x="2422394" y="446879"/>
                  </a:cubicBezTo>
                  <a:close/>
                  <a:moveTo>
                    <a:pt x="2447278" y="2722123"/>
                  </a:moveTo>
                  <a:cubicBezTo>
                    <a:pt x="2366121" y="2618714"/>
                    <a:pt x="2299534" y="2507403"/>
                    <a:pt x="2246145" y="2391362"/>
                  </a:cubicBezTo>
                  <a:cubicBezTo>
                    <a:pt x="2057375" y="2464119"/>
                    <a:pt x="1856285" y="2506958"/>
                    <a:pt x="1649785" y="2514779"/>
                  </a:cubicBezTo>
                  <a:lnTo>
                    <a:pt x="1649785" y="3008639"/>
                  </a:lnTo>
                  <a:cubicBezTo>
                    <a:pt x="1949198" y="2997255"/>
                    <a:pt x="2224691" y="2892757"/>
                    <a:pt x="2447278" y="2722123"/>
                  </a:cubicBezTo>
                  <a:close/>
                  <a:moveTo>
                    <a:pt x="2878934" y="1493146"/>
                  </a:moveTo>
                  <a:cubicBezTo>
                    <a:pt x="2723190" y="1307255"/>
                    <a:pt x="2529440" y="1161128"/>
                    <a:pt x="2313862" y="1060620"/>
                  </a:cubicBezTo>
                  <a:cubicBezTo>
                    <a:pt x="2270535" y="1201714"/>
                    <a:pt x="2245604" y="1347104"/>
                    <a:pt x="2240109" y="1493146"/>
                  </a:cubicBezTo>
                  <a:close/>
                  <a:moveTo>
                    <a:pt x="2890636" y="1673146"/>
                  </a:moveTo>
                  <a:lnTo>
                    <a:pt x="2241814" y="1673146"/>
                  </a:lnTo>
                  <a:cubicBezTo>
                    <a:pt x="2249736" y="1827102"/>
                    <a:pt x="2279520" y="1979973"/>
                    <a:pt x="2329964" y="2127513"/>
                  </a:cubicBezTo>
                  <a:cubicBezTo>
                    <a:pt x="2545677" y="2019923"/>
                    <a:pt x="2738160" y="1866413"/>
                    <a:pt x="2890636" y="1673146"/>
                  </a:cubicBezTo>
                  <a:close/>
                  <a:moveTo>
                    <a:pt x="2973035" y="1284386"/>
                  </a:moveTo>
                  <a:cubicBezTo>
                    <a:pt x="2912066" y="1001840"/>
                    <a:pt x="2765308" y="751379"/>
                    <a:pt x="2561381" y="561108"/>
                  </a:cubicBezTo>
                  <a:cubicBezTo>
                    <a:pt x="2489321" y="656437"/>
                    <a:pt x="2431363" y="759225"/>
                    <a:pt x="2384553" y="865647"/>
                  </a:cubicBezTo>
                  <a:cubicBezTo>
                    <a:pt x="2604520" y="964977"/>
                    <a:pt x="2804622" y="1106677"/>
                    <a:pt x="2973035" y="1284386"/>
                  </a:cubicBezTo>
                  <a:close/>
                  <a:moveTo>
                    <a:pt x="2974277" y="1897328"/>
                  </a:moveTo>
                  <a:cubicBezTo>
                    <a:pt x="2812488" y="2073933"/>
                    <a:pt x="2619878" y="2216690"/>
                    <a:pt x="2407486" y="2319665"/>
                  </a:cubicBezTo>
                  <a:cubicBezTo>
                    <a:pt x="2454169" y="2420503"/>
                    <a:pt x="2511856" y="2517376"/>
                    <a:pt x="2582047" y="2607468"/>
                  </a:cubicBezTo>
                  <a:cubicBezTo>
                    <a:pt x="2776399" y="2417974"/>
                    <a:pt x="2916061" y="2172750"/>
                    <a:pt x="2974277" y="1897328"/>
                  </a:cubicBezTo>
                  <a:close/>
                  <a:moveTo>
                    <a:pt x="3185463" y="1593779"/>
                  </a:moveTo>
                  <a:cubicBezTo>
                    <a:pt x="3185463" y="2473999"/>
                    <a:pt x="2471904" y="3187558"/>
                    <a:pt x="1591684" y="3187558"/>
                  </a:cubicBezTo>
                  <a:cubicBezTo>
                    <a:pt x="738111" y="3187558"/>
                    <a:pt x="41261" y="2516549"/>
                    <a:pt x="1913" y="1673146"/>
                  </a:cubicBezTo>
                  <a:lnTo>
                    <a:pt x="0" y="1673146"/>
                  </a:lnTo>
                  <a:lnTo>
                    <a:pt x="0" y="1493146"/>
                  </a:lnTo>
                  <a:lnTo>
                    <a:pt x="2750" y="1493146"/>
                  </a:lnTo>
                  <a:cubicBezTo>
                    <a:pt x="50490" y="700174"/>
                    <a:pt x="679654" y="64473"/>
                    <a:pt x="1469785" y="6156"/>
                  </a:cubicBezTo>
                  <a:lnTo>
                    <a:pt x="1469785" y="0"/>
                  </a:lnTo>
                  <a:lnTo>
                    <a:pt x="1591684" y="0"/>
                  </a:lnTo>
                  <a:lnTo>
                    <a:pt x="1649785" y="0"/>
                  </a:lnTo>
                  <a:lnTo>
                    <a:pt x="1649785" y="2934"/>
                  </a:lnTo>
                  <a:cubicBezTo>
                    <a:pt x="2503127" y="31654"/>
                    <a:pt x="3185463" y="733032"/>
                    <a:pt x="3185463" y="1593779"/>
                  </a:cubicBezTo>
                  <a:close/>
                </a:path>
              </a:pathLst>
            </a:custGeom>
            <a:solidFill>
              <a:srgbClr val="C5A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7BD6F194-3063-45BD-AF75-4ABC7CC49E7D}"/>
              </a:ext>
            </a:extLst>
          </p:cNvPr>
          <p:cNvSpPr/>
          <p:nvPr/>
        </p:nvSpPr>
        <p:spPr>
          <a:xfrm>
            <a:off x="8163612" y="783167"/>
            <a:ext cx="280126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572000" algn="r"/>
              </a:tabLst>
              <a:defRPr/>
            </a:pPr>
            <a:r>
              <a:rPr kumimoji="0" lang="fa-IR" sz="1600" b="1" i="0" u="none" strike="noStrike" kern="1200" cap="none" spc="0" normalizeH="0" baseline="0" noProof="0" dirty="0">
                <a:ln>
                  <a:noFill/>
                </a:ln>
                <a:solidFill>
                  <a:srgbClr val="59311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Times New Roman" panose="02020603050405020304" pitchFamily="18" charset="0"/>
                <a:cs typeface="Dibaj FaNum Medium Contrast" panose="00000500000000000000" pitchFamily="50" charset="-78"/>
              </a:rPr>
              <a:t>هیئت مدیره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59311A"/>
              </a:solidFill>
              <a:effectLst/>
              <a:uLnTx/>
              <a:uFillTx/>
              <a:latin typeface="Dibaj FaNum Medium Contrast" panose="00000500000000000000" pitchFamily="50" charset="-78"/>
              <a:ea typeface="+mn-ea"/>
              <a:cs typeface="Dibaj FaNum Medium Contrast" panose="00000500000000000000" pitchFamily="50" charset="-78"/>
            </a:endParaRPr>
          </a:p>
        </p:txBody>
      </p:sp>
      <p:graphicFrame>
        <p:nvGraphicFramePr>
          <p:cNvPr id="54" name="Content Placeholder 3">
            <a:extLst>
              <a:ext uri="{FF2B5EF4-FFF2-40B4-BE49-F238E27FC236}">
                <a16:creationId xmlns:a16="http://schemas.microsoft.com/office/drawing/2014/main" id="{3E509E05-02B5-44C7-B08E-6A896BB53D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9897473"/>
              </p:ext>
            </p:extLst>
          </p:nvPr>
        </p:nvGraphicFramePr>
        <p:xfrm>
          <a:off x="1671783" y="1583665"/>
          <a:ext cx="9034326" cy="401357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693891">
                  <a:extLst>
                    <a:ext uri="{9D8B030D-6E8A-4147-A177-3AD203B41FA5}">
                      <a16:colId xmlns:a16="http://schemas.microsoft.com/office/drawing/2014/main" val="1029851219"/>
                    </a:ext>
                  </a:extLst>
                </a:gridCol>
                <a:gridCol w="6182591">
                  <a:extLst>
                    <a:ext uri="{9D8B030D-6E8A-4147-A177-3AD203B41FA5}">
                      <a16:colId xmlns:a16="http://schemas.microsoft.com/office/drawing/2014/main" val="4206295522"/>
                    </a:ext>
                  </a:extLst>
                </a:gridCol>
                <a:gridCol w="2157844">
                  <a:extLst>
                    <a:ext uri="{9D8B030D-6E8A-4147-A177-3AD203B41FA5}">
                      <a16:colId xmlns:a16="http://schemas.microsoft.com/office/drawing/2014/main" val="1395896403"/>
                    </a:ext>
                  </a:extLst>
                </a:gridCol>
              </a:tblGrid>
              <a:tr h="54526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 kern="100" cap="all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ردیف</a:t>
                      </a:r>
                      <a:endParaRPr lang="en-US" sz="12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00" cap="all" dirty="0">
                          <a:solidFill>
                            <a:srgbClr val="59311A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نام و نام خانوادگی</a:t>
                      </a:r>
                      <a:endParaRPr lang="en-US" sz="1400" kern="100" dirty="0">
                        <a:solidFill>
                          <a:srgbClr val="59311A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00" cap="all" dirty="0">
                          <a:solidFill>
                            <a:srgbClr val="59311A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سمت</a:t>
                      </a:r>
                      <a:endParaRPr lang="en-US" sz="1400" kern="100" dirty="0">
                        <a:solidFill>
                          <a:srgbClr val="59311A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804590"/>
                  </a:ext>
                </a:extLst>
              </a:tr>
              <a:tr h="75281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00" cap="all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1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نازنین خالقی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رئیس هیئت مدیره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620691"/>
                  </a:ext>
                </a:extLst>
              </a:tr>
              <a:tr h="82638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00" cap="all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2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امان اله اسمعیلی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نایب رئیس هیئت مدیره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969609"/>
                  </a:ext>
                </a:extLst>
              </a:tr>
              <a:tr h="94700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00" cap="all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3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فرشته فلاح اقبال پور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عضو هیئت مدیره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366703"/>
                  </a:ext>
                </a:extLst>
              </a:tr>
              <a:tr h="9421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cap="all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4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فرشته فلاح اقبال پور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مدیرعامل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834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5958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4826F-D8C3-4E98-AB90-B4EDFEBBA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9759" y="6552671"/>
            <a:ext cx="42416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9BC0C8-9523-4665-B13C-264A647979CB}" type="slidenum">
              <a:rPr kumimoji="0" lang="en-US" sz="970" b="1" i="0" u="none" strike="noStrike" kern="1200" cap="none" spc="0" normalizeH="0" baseline="0" noProof="0" smtClean="0">
                <a:ln>
                  <a:noFill/>
                </a:ln>
                <a:solidFill>
                  <a:srgbClr val="CCAF7A"/>
                </a:solidFill>
                <a:effectLst/>
                <a:uLnTx/>
                <a:uFillTx/>
                <a:latin typeface="Dibaj FaNum Medium Contrast" panose="00000500000000000000" pitchFamily="2" charset="-78"/>
                <a:ea typeface="+mn-ea"/>
                <a:cs typeface="Dibaj FaNum Medium Contrast" panose="00000500000000000000" pitchFamily="2" charset="-7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970" b="1" i="0" u="none" strike="noStrike" kern="1200" cap="none" spc="0" normalizeH="0" baseline="0" noProof="0" dirty="0">
              <a:ln>
                <a:noFill/>
              </a:ln>
              <a:solidFill>
                <a:srgbClr val="CCAF7A"/>
              </a:solidFill>
              <a:effectLst/>
              <a:uLnTx/>
              <a:uFillTx/>
              <a:latin typeface="Dibaj FaNum Medium Contrast" panose="00000500000000000000" pitchFamily="2" charset="-78"/>
              <a:ea typeface="+mn-ea"/>
              <a:cs typeface="Dibaj FaNum Medium Contrast" panose="000005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455121-55CE-4387-BA7A-F358DE5CC88D}"/>
              </a:ext>
            </a:extLst>
          </p:cNvPr>
          <p:cNvSpPr/>
          <p:nvPr/>
        </p:nvSpPr>
        <p:spPr>
          <a:xfrm>
            <a:off x="4239491" y="226651"/>
            <a:ext cx="6817130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572000" algn="r"/>
              </a:tabLst>
              <a:defRPr/>
            </a:pPr>
            <a:r>
              <a:rPr kumimoji="0" lang="fa-IR" b="1" i="0" u="none" strike="noStrike" kern="1200" cap="none" spc="0" normalizeH="0" baseline="0" noProof="0" dirty="0">
                <a:ln>
                  <a:noFill/>
                </a:ln>
                <a:solidFill>
                  <a:srgbClr val="CCAF7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Times New Roman" panose="02020603050405020304" pitchFamily="18" charset="0"/>
                <a:cs typeface="Dibaj FaNum Medium Contrast" panose="00000500000000000000" pitchFamily="50" charset="-78"/>
              </a:rPr>
              <a:t>معرفی شرکت سبدگردان رایا نیکان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CCAF7A"/>
              </a:solidFill>
              <a:effectLst/>
              <a:uLnTx/>
              <a:uFillTx/>
              <a:latin typeface="Dibaj FaNum Medium Contrast" panose="00000500000000000000" pitchFamily="50" charset="-78"/>
              <a:ea typeface="+mn-ea"/>
              <a:cs typeface="Dibaj FaNum Medium Contrast" panose="00000500000000000000" pitchFamily="50" charset="-7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C83B8A-518C-42F1-8330-030AD6845304}"/>
              </a:ext>
            </a:extLst>
          </p:cNvPr>
          <p:cNvGrpSpPr/>
          <p:nvPr/>
        </p:nvGrpSpPr>
        <p:grpSpPr>
          <a:xfrm>
            <a:off x="-344593" y="6147407"/>
            <a:ext cx="7092099" cy="405264"/>
            <a:chOff x="3736655" y="6106705"/>
            <a:chExt cx="7092099" cy="40526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55AD87-8575-43A8-9C0F-9FDEB2C022A3}"/>
                </a:ext>
              </a:extLst>
            </p:cNvPr>
            <p:cNvSpPr txBox="1"/>
            <p:nvPr/>
          </p:nvSpPr>
          <p:spPr>
            <a:xfrm>
              <a:off x="9837682" y="6137344"/>
              <a:ext cx="760710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Low" rtl="1">
                <a:lnSpc>
                  <a:spcPct val="150000"/>
                </a:lnSpc>
              </a:pPr>
              <a:r>
                <a:rPr lang="fa-IR" sz="1200" dirty="0">
                  <a:latin typeface="Dibaj FaNum Medium Contrast" panose="00000500000000000000" pitchFamily="50" charset="-78"/>
                  <a:cs typeface="Dibaj FaNum Medium Contrast" panose="00000500000000000000" pitchFamily="50" charset="-78"/>
                </a:rPr>
                <a:t>نشانی:</a:t>
              </a:r>
              <a:endParaRPr lang="en-US" sz="1200" dirty="0">
                <a:latin typeface="Dibaj FaNum Medium Contrast" panose="00000500000000000000" pitchFamily="50" charset="-78"/>
                <a:cs typeface="Dibaj FaNum Medium Contrast" panose="00000500000000000000" pitchFamily="50" charset="-78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236AE4-3A3B-4C6D-9421-1DE30B1E7B21}"/>
                </a:ext>
              </a:extLst>
            </p:cNvPr>
            <p:cNvSpPr txBox="1"/>
            <p:nvPr/>
          </p:nvSpPr>
          <p:spPr>
            <a:xfrm>
              <a:off x="3736655" y="6165720"/>
              <a:ext cx="6334680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Low" rtl="1">
                <a:lnSpc>
                  <a:spcPct val="150000"/>
                </a:lnSpc>
              </a:pPr>
              <a:r>
                <a:rPr lang="fa-IR" sz="1200" b="1" dirty="0">
                  <a:solidFill>
                    <a:srgbClr val="C5A15F"/>
                  </a:solidFill>
                  <a:latin typeface="Dibaj FaNum Medium Contrast" panose="00000500000000000000" pitchFamily="50" charset="-78"/>
                  <a:cs typeface="Dibaj FaNum Medium Contrast" panose="00000500000000000000" pitchFamily="50" charset="-78"/>
                </a:rPr>
                <a:t>تهران، اختیاریه، دیباجی جنوبی، نبش خیابان برادران جوزی، پلاک 132 </a:t>
              </a:r>
              <a:endParaRPr lang="en-US" sz="1200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endParaRPr>
            </a:p>
          </p:txBody>
        </p:sp>
        <p:sp>
          <p:nvSpPr>
            <p:cNvPr id="49" name="Teardrop 6">
              <a:extLst>
                <a:ext uri="{FF2B5EF4-FFF2-40B4-BE49-F238E27FC236}">
                  <a16:creationId xmlns:a16="http://schemas.microsoft.com/office/drawing/2014/main" id="{DE985C2C-B63B-467D-8C17-14A6AD57ED97}"/>
                </a:ext>
              </a:extLst>
            </p:cNvPr>
            <p:cNvSpPr/>
            <p:nvPr/>
          </p:nvSpPr>
          <p:spPr>
            <a:xfrm rot="8100000">
              <a:off x="10562949" y="6106705"/>
              <a:ext cx="265805" cy="265806"/>
            </a:xfrm>
            <a:custGeom>
              <a:avLst/>
              <a:gdLst/>
              <a:ahLst/>
              <a:cxnLst/>
              <a:rect l="l" t="t" r="r" b="b"/>
              <a:pathLst>
                <a:path w="2483832" h="2483835">
                  <a:moveTo>
                    <a:pt x="657616" y="1826218"/>
                  </a:moveTo>
                  <a:cubicBezTo>
                    <a:pt x="806520" y="1975122"/>
                    <a:pt x="1047940" y="1975122"/>
                    <a:pt x="1196844" y="1826218"/>
                  </a:cubicBezTo>
                  <a:cubicBezTo>
                    <a:pt x="1345748" y="1677314"/>
                    <a:pt x="1345748" y="1435894"/>
                    <a:pt x="1196844" y="1286990"/>
                  </a:cubicBezTo>
                  <a:cubicBezTo>
                    <a:pt x="1047940" y="1138086"/>
                    <a:pt x="806520" y="1138086"/>
                    <a:pt x="657616" y="1286990"/>
                  </a:cubicBezTo>
                  <a:cubicBezTo>
                    <a:pt x="508712" y="1435894"/>
                    <a:pt x="508712" y="1677314"/>
                    <a:pt x="657616" y="1826218"/>
                  </a:cubicBezTo>
                  <a:close/>
                  <a:moveTo>
                    <a:pt x="293335" y="2190500"/>
                  </a:moveTo>
                  <a:cubicBezTo>
                    <a:pt x="112098" y="2009262"/>
                    <a:pt x="0" y="1758885"/>
                    <a:pt x="0" y="1482325"/>
                  </a:cubicBezTo>
                  <a:cubicBezTo>
                    <a:pt x="0" y="929206"/>
                    <a:pt x="459290" y="590078"/>
                    <a:pt x="1001509" y="480815"/>
                  </a:cubicBezTo>
                  <a:cubicBezTo>
                    <a:pt x="1569704" y="366317"/>
                    <a:pt x="1861757" y="259925"/>
                    <a:pt x="2483832" y="0"/>
                  </a:cubicBezTo>
                  <a:cubicBezTo>
                    <a:pt x="2230640" y="682694"/>
                    <a:pt x="2130986" y="873716"/>
                    <a:pt x="2003018" y="1482325"/>
                  </a:cubicBezTo>
                  <a:cubicBezTo>
                    <a:pt x="1901990" y="2042180"/>
                    <a:pt x="1554627" y="2483835"/>
                    <a:pt x="1001509" y="2483835"/>
                  </a:cubicBezTo>
                  <a:cubicBezTo>
                    <a:pt x="724950" y="2483835"/>
                    <a:pt x="474573" y="2371737"/>
                    <a:pt x="293335" y="2190500"/>
                  </a:cubicBezTo>
                  <a:close/>
                </a:path>
              </a:pathLst>
            </a:custGeom>
            <a:solidFill>
              <a:srgbClr val="C5A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766F9B-70AF-41FB-9353-1FE0173154CC}"/>
              </a:ext>
            </a:extLst>
          </p:cNvPr>
          <p:cNvGrpSpPr/>
          <p:nvPr/>
        </p:nvGrpSpPr>
        <p:grpSpPr>
          <a:xfrm>
            <a:off x="6963189" y="6182804"/>
            <a:ext cx="3005720" cy="349197"/>
            <a:chOff x="7754826" y="6259723"/>
            <a:chExt cx="3005720" cy="34919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2FA112B-0E6E-414F-B07B-E3CDB2DEA58F}"/>
                </a:ext>
              </a:extLst>
            </p:cNvPr>
            <p:cNvGrpSpPr/>
            <p:nvPr/>
          </p:nvGrpSpPr>
          <p:grpSpPr>
            <a:xfrm>
              <a:off x="7754826" y="6259723"/>
              <a:ext cx="2716968" cy="349197"/>
              <a:chOff x="7573643" y="4705491"/>
              <a:chExt cx="2716968" cy="34919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EA1EC97-E58B-47BF-8033-8A3592C87507}"/>
                  </a:ext>
                </a:extLst>
              </p:cNvPr>
              <p:cNvSpPr txBox="1"/>
              <p:nvPr/>
            </p:nvSpPr>
            <p:spPr>
              <a:xfrm>
                <a:off x="9529901" y="4705491"/>
                <a:ext cx="760710" cy="34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Low" rtl="1">
                  <a:lnSpc>
                    <a:spcPct val="150000"/>
                  </a:lnSpc>
                </a:pPr>
                <a:r>
                  <a:rPr lang="fa-IR" sz="1200" dirty="0">
                    <a:latin typeface="Dibaj FaNum Medium Contrast" panose="00000500000000000000" pitchFamily="50" charset="-78"/>
                    <a:cs typeface="Dibaj FaNum Medium Contrast" panose="00000500000000000000" pitchFamily="50" charset="-78"/>
                  </a:rPr>
                  <a:t>تارنما:</a:t>
                </a:r>
                <a:endParaRPr lang="en-US" sz="1200" dirty="0">
                  <a:latin typeface="Dibaj FaNum Medium Contrast" panose="00000500000000000000" pitchFamily="50" charset="-78"/>
                  <a:cs typeface="Dibaj FaNum Medium Contrast" panose="00000500000000000000" pitchFamily="50" charset="-78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9F767CB-C808-4281-8E7C-19109A7BF12C}"/>
                  </a:ext>
                </a:extLst>
              </p:cNvPr>
              <p:cNvSpPr txBox="1"/>
              <p:nvPr/>
            </p:nvSpPr>
            <p:spPr>
              <a:xfrm>
                <a:off x="7573643" y="4708439"/>
                <a:ext cx="2246837" cy="34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Low" rtl="1">
                  <a:lnSpc>
                    <a:spcPct val="150000"/>
                  </a:lnSpc>
                </a:pPr>
                <a:r>
                  <a:rPr lang="en-US" sz="1200" b="1" dirty="0">
                    <a:solidFill>
                      <a:srgbClr val="C5A15F"/>
                    </a:solidFill>
                    <a:latin typeface="Dibaj FaNum Medium Contrast" panose="00000500000000000000" pitchFamily="50" charset="-78"/>
                    <a:cs typeface="Dibaj FaNum Medium Contrast" panose="00000500000000000000" pitchFamily="50" charset="-78"/>
                  </a:rPr>
                  <a:t>www.rayacapital.ir</a:t>
                </a:r>
              </a:p>
            </p:txBody>
          </p:sp>
        </p:grpSp>
        <p:sp>
          <p:nvSpPr>
            <p:cNvPr id="50" name="Block Arc 14">
              <a:extLst>
                <a:ext uri="{FF2B5EF4-FFF2-40B4-BE49-F238E27FC236}">
                  <a16:creationId xmlns:a16="http://schemas.microsoft.com/office/drawing/2014/main" id="{6414C661-28F2-4306-A59A-7629324CFB5D}"/>
                </a:ext>
              </a:extLst>
            </p:cNvPr>
            <p:cNvSpPr/>
            <p:nvPr/>
          </p:nvSpPr>
          <p:spPr>
            <a:xfrm rot="16200000">
              <a:off x="10471889" y="6282583"/>
              <a:ext cx="288562" cy="288752"/>
            </a:xfrm>
            <a:custGeom>
              <a:avLst/>
              <a:gdLst/>
              <a:ahLst/>
              <a:cxnLst/>
              <a:rect l="l" t="t" r="r" b="b"/>
              <a:pathLst>
                <a:path w="3185463" h="3187558">
                  <a:moveTo>
                    <a:pt x="764000" y="2343999"/>
                  </a:moveTo>
                  <a:cubicBezTo>
                    <a:pt x="566798" y="2256389"/>
                    <a:pt x="385374" y="2134753"/>
                    <a:pt x="230072" y="1981662"/>
                  </a:cubicBezTo>
                  <a:cubicBezTo>
                    <a:pt x="297001" y="2223876"/>
                    <a:pt x="428049" y="2439341"/>
                    <a:pt x="603989" y="2608945"/>
                  </a:cubicBezTo>
                  <a:cubicBezTo>
                    <a:pt x="667739" y="2525681"/>
                    <a:pt x="720588" y="2436567"/>
                    <a:pt x="764000" y="2343999"/>
                  </a:cubicBezTo>
                  <a:close/>
                  <a:moveTo>
                    <a:pt x="783530" y="862903"/>
                  </a:moveTo>
                  <a:cubicBezTo>
                    <a:pt x="737619" y="760936"/>
                    <a:pt x="681240" y="662513"/>
                    <a:pt x="611676" y="571152"/>
                  </a:cubicBezTo>
                  <a:cubicBezTo>
                    <a:pt x="419218" y="754019"/>
                    <a:pt x="279227" y="991173"/>
                    <a:pt x="215545" y="1258034"/>
                  </a:cubicBezTo>
                  <a:cubicBezTo>
                    <a:pt x="378729" y="1090139"/>
                    <a:pt x="571934" y="956907"/>
                    <a:pt x="783530" y="862903"/>
                  </a:cubicBezTo>
                  <a:close/>
                  <a:moveTo>
                    <a:pt x="935657" y="1673146"/>
                  </a:moveTo>
                  <a:lnTo>
                    <a:pt x="227023" y="1673146"/>
                  </a:lnTo>
                  <a:cubicBezTo>
                    <a:pt x="393068" y="1882941"/>
                    <a:pt x="605618" y="2045968"/>
                    <a:pt x="844267" y="2153109"/>
                  </a:cubicBezTo>
                  <a:cubicBezTo>
                    <a:pt x="897907" y="1997390"/>
                    <a:pt x="928862" y="1835739"/>
                    <a:pt x="935657" y="1673146"/>
                  </a:cubicBezTo>
                  <a:close/>
                  <a:moveTo>
                    <a:pt x="935928" y="1493146"/>
                  </a:moveTo>
                  <a:cubicBezTo>
                    <a:pt x="928922" y="1345638"/>
                    <a:pt x="902278" y="1198995"/>
                    <a:pt x="856775" y="1056956"/>
                  </a:cubicBezTo>
                  <a:cubicBezTo>
                    <a:pt x="636768" y="1156959"/>
                    <a:pt x="439487" y="1304654"/>
                    <a:pt x="281464" y="1493146"/>
                  </a:cubicBezTo>
                  <a:close/>
                  <a:moveTo>
                    <a:pt x="1469785" y="2515107"/>
                  </a:moveTo>
                  <a:cubicBezTo>
                    <a:pt x="1283000" y="2508124"/>
                    <a:pt x="1100523" y="2472287"/>
                    <a:pt x="927628" y="2411229"/>
                  </a:cubicBezTo>
                  <a:cubicBezTo>
                    <a:pt x="876831" y="2520843"/>
                    <a:pt x="814172" y="2626182"/>
                    <a:pt x="738220" y="2724387"/>
                  </a:cubicBezTo>
                  <a:cubicBezTo>
                    <a:pt x="944637" y="2881665"/>
                    <a:pt x="1196120" y="2982471"/>
                    <a:pt x="1469785" y="3005418"/>
                  </a:cubicBezTo>
                  <a:close/>
                  <a:moveTo>
                    <a:pt x="1469785" y="1673146"/>
                  </a:moveTo>
                  <a:lnTo>
                    <a:pt x="1112275" y="1673146"/>
                  </a:lnTo>
                  <a:cubicBezTo>
                    <a:pt x="1105327" y="1858153"/>
                    <a:pt x="1070032" y="2042144"/>
                    <a:pt x="1008001" y="2219039"/>
                  </a:cubicBezTo>
                  <a:cubicBezTo>
                    <a:pt x="1155519" y="2270408"/>
                    <a:pt x="1310845" y="2300826"/>
                    <a:pt x="1469785" y="2307834"/>
                  </a:cubicBezTo>
                  <a:close/>
                  <a:moveTo>
                    <a:pt x="1469785" y="898989"/>
                  </a:moveTo>
                  <a:cubicBezTo>
                    <a:pt x="1315103" y="907762"/>
                    <a:pt x="1164166" y="938783"/>
                    <a:pt x="1020939" y="990066"/>
                  </a:cubicBezTo>
                  <a:cubicBezTo>
                    <a:pt x="1074574" y="1153655"/>
                    <a:pt x="1105461" y="1322925"/>
                    <a:pt x="1112368" y="1493146"/>
                  </a:cubicBezTo>
                  <a:lnTo>
                    <a:pt x="1469785" y="1493146"/>
                  </a:lnTo>
                  <a:close/>
                  <a:moveTo>
                    <a:pt x="1469785" y="182141"/>
                  </a:moveTo>
                  <a:cubicBezTo>
                    <a:pt x="1199839" y="204777"/>
                    <a:pt x="951477" y="303168"/>
                    <a:pt x="746615" y="456764"/>
                  </a:cubicBezTo>
                  <a:cubicBezTo>
                    <a:pt x="828296" y="562801"/>
                    <a:pt x="894225" y="677310"/>
                    <a:pt x="947434" y="796072"/>
                  </a:cubicBezTo>
                  <a:cubicBezTo>
                    <a:pt x="1113886" y="736067"/>
                    <a:pt x="1289644" y="700323"/>
                    <a:pt x="1469785" y="691530"/>
                  </a:cubicBezTo>
                  <a:close/>
                  <a:moveTo>
                    <a:pt x="2150063" y="992171"/>
                  </a:moveTo>
                  <a:cubicBezTo>
                    <a:pt x="1990712" y="935501"/>
                    <a:pt x="1822242" y="902595"/>
                    <a:pt x="1649785" y="897224"/>
                  </a:cubicBezTo>
                  <a:lnTo>
                    <a:pt x="1649785" y="1493146"/>
                  </a:lnTo>
                  <a:lnTo>
                    <a:pt x="2063712" y="1493146"/>
                  </a:lnTo>
                  <a:cubicBezTo>
                    <a:pt x="2069089" y="1323887"/>
                    <a:pt x="2098366" y="1155330"/>
                    <a:pt x="2150063" y="992171"/>
                  </a:cubicBezTo>
                  <a:close/>
                  <a:moveTo>
                    <a:pt x="2168848" y="2199110"/>
                  </a:moveTo>
                  <a:cubicBezTo>
                    <a:pt x="2108555" y="2028681"/>
                    <a:pt x="2073581" y="1851532"/>
                    <a:pt x="2065295" y="1673146"/>
                  </a:cubicBezTo>
                  <a:lnTo>
                    <a:pt x="1649785" y="1673146"/>
                  </a:lnTo>
                  <a:lnTo>
                    <a:pt x="1649785" y="2307299"/>
                  </a:lnTo>
                  <a:cubicBezTo>
                    <a:pt x="1829404" y="2299517"/>
                    <a:pt x="2004315" y="2261965"/>
                    <a:pt x="2168848" y="2199110"/>
                  </a:cubicBezTo>
                  <a:close/>
                  <a:moveTo>
                    <a:pt x="2422394" y="446879"/>
                  </a:moveTo>
                  <a:cubicBezTo>
                    <a:pt x="2204309" y="287209"/>
                    <a:pt x="1938140" y="189883"/>
                    <a:pt x="1649785" y="178919"/>
                  </a:cubicBezTo>
                  <a:lnTo>
                    <a:pt x="1649785" y="689876"/>
                  </a:lnTo>
                  <a:cubicBezTo>
                    <a:pt x="1846998" y="695154"/>
                    <a:pt x="2039668" y="732502"/>
                    <a:pt x="2221721" y="797410"/>
                  </a:cubicBezTo>
                  <a:cubicBezTo>
                    <a:pt x="2275056" y="675360"/>
                    <a:pt x="2341760" y="557662"/>
                    <a:pt x="2422394" y="446879"/>
                  </a:cubicBezTo>
                  <a:close/>
                  <a:moveTo>
                    <a:pt x="2447278" y="2722123"/>
                  </a:moveTo>
                  <a:cubicBezTo>
                    <a:pt x="2366121" y="2618714"/>
                    <a:pt x="2299534" y="2507403"/>
                    <a:pt x="2246145" y="2391362"/>
                  </a:cubicBezTo>
                  <a:cubicBezTo>
                    <a:pt x="2057375" y="2464119"/>
                    <a:pt x="1856285" y="2506958"/>
                    <a:pt x="1649785" y="2514779"/>
                  </a:cubicBezTo>
                  <a:lnTo>
                    <a:pt x="1649785" y="3008639"/>
                  </a:lnTo>
                  <a:cubicBezTo>
                    <a:pt x="1949198" y="2997255"/>
                    <a:pt x="2224691" y="2892757"/>
                    <a:pt x="2447278" y="2722123"/>
                  </a:cubicBezTo>
                  <a:close/>
                  <a:moveTo>
                    <a:pt x="2878934" y="1493146"/>
                  </a:moveTo>
                  <a:cubicBezTo>
                    <a:pt x="2723190" y="1307255"/>
                    <a:pt x="2529440" y="1161128"/>
                    <a:pt x="2313862" y="1060620"/>
                  </a:cubicBezTo>
                  <a:cubicBezTo>
                    <a:pt x="2270535" y="1201714"/>
                    <a:pt x="2245604" y="1347104"/>
                    <a:pt x="2240109" y="1493146"/>
                  </a:cubicBezTo>
                  <a:close/>
                  <a:moveTo>
                    <a:pt x="2890636" y="1673146"/>
                  </a:moveTo>
                  <a:lnTo>
                    <a:pt x="2241814" y="1673146"/>
                  </a:lnTo>
                  <a:cubicBezTo>
                    <a:pt x="2249736" y="1827102"/>
                    <a:pt x="2279520" y="1979973"/>
                    <a:pt x="2329964" y="2127513"/>
                  </a:cubicBezTo>
                  <a:cubicBezTo>
                    <a:pt x="2545677" y="2019923"/>
                    <a:pt x="2738160" y="1866413"/>
                    <a:pt x="2890636" y="1673146"/>
                  </a:cubicBezTo>
                  <a:close/>
                  <a:moveTo>
                    <a:pt x="2973035" y="1284386"/>
                  </a:moveTo>
                  <a:cubicBezTo>
                    <a:pt x="2912066" y="1001840"/>
                    <a:pt x="2765308" y="751379"/>
                    <a:pt x="2561381" y="561108"/>
                  </a:cubicBezTo>
                  <a:cubicBezTo>
                    <a:pt x="2489321" y="656437"/>
                    <a:pt x="2431363" y="759225"/>
                    <a:pt x="2384553" y="865647"/>
                  </a:cubicBezTo>
                  <a:cubicBezTo>
                    <a:pt x="2604520" y="964977"/>
                    <a:pt x="2804622" y="1106677"/>
                    <a:pt x="2973035" y="1284386"/>
                  </a:cubicBezTo>
                  <a:close/>
                  <a:moveTo>
                    <a:pt x="2974277" y="1897328"/>
                  </a:moveTo>
                  <a:cubicBezTo>
                    <a:pt x="2812488" y="2073933"/>
                    <a:pt x="2619878" y="2216690"/>
                    <a:pt x="2407486" y="2319665"/>
                  </a:cubicBezTo>
                  <a:cubicBezTo>
                    <a:pt x="2454169" y="2420503"/>
                    <a:pt x="2511856" y="2517376"/>
                    <a:pt x="2582047" y="2607468"/>
                  </a:cubicBezTo>
                  <a:cubicBezTo>
                    <a:pt x="2776399" y="2417974"/>
                    <a:pt x="2916061" y="2172750"/>
                    <a:pt x="2974277" y="1897328"/>
                  </a:cubicBezTo>
                  <a:close/>
                  <a:moveTo>
                    <a:pt x="3185463" y="1593779"/>
                  </a:moveTo>
                  <a:cubicBezTo>
                    <a:pt x="3185463" y="2473999"/>
                    <a:pt x="2471904" y="3187558"/>
                    <a:pt x="1591684" y="3187558"/>
                  </a:cubicBezTo>
                  <a:cubicBezTo>
                    <a:pt x="738111" y="3187558"/>
                    <a:pt x="41261" y="2516549"/>
                    <a:pt x="1913" y="1673146"/>
                  </a:cubicBezTo>
                  <a:lnTo>
                    <a:pt x="0" y="1673146"/>
                  </a:lnTo>
                  <a:lnTo>
                    <a:pt x="0" y="1493146"/>
                  </a:lnTo>
                  <a:lnTo>
                    <a:pt x="2750" y="1493146"/>
                  </a:lnTo>
                  <a:cubicBezTo>
                    <a:pt x="50490" y="700174"/>
                    <a:pt x="679654" y="64473"/>
                    <a:pt x="1469785" y="6156"/>
                  </a:cubicBezTo>
                  <a:lnTo>
                    <a:pt x="1469785" y="0"/>
                  </a:lnTo>
                  <a:lnTo>
                    <a:pt x="1591684" y="0"/>
                  </a:lnTo>
                  <a:lnTo>
                    <a:pt x="1649785" y="0"/>
                  </a:lnTo>
                  <a:lnTo>
                    <a:pt x="1649785" y="2934"/>
                  </a:lnTo>
                  <a:cubicBezTo>
                    <a:pt x="2503127" y="31654"/>
                    <a:pt x="3185463" y="733032"/>
                    <a:pt x="3185463" y="1593779"/>
                  </a:cubicBezTo>
                  <a:close/>
                </a:path>
              </a:pathLst>
            </a:custGeom>
            <a:solidFill>
              <a:srgbClr val="C5A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7BD6F194-3063-45BD-AF75-4ABC7CC49E7D}"/>
              </a:ext>
            </a:extLst>
          </p:cNvPr>
          <p:cNvSpPr/>
          <p:nvPr/>
        </p:nvSpPr>
        <p:spPr>
          <a:xfrm>
            <a:off x="8163612" y="783167"/>
            <a:ext cx="280126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572000" algn="r"/>
              </a:tabLst>
              <a:defRPr/>
            </a:pPr>
            <a:r>
              <a:rPr kumimoji="0" lang="fa-IR" sz="1600" b="1" i="0" u="none" strike="noStrike" kern="1200" cap="none" spc="0" normalizeH="0" baseline="0" noProof="0" dirty="0">
                <a:ln>
                  <a:noFill/>
                </a:ln>
                <a:solidFill>
                  <a:srgbClr val="59311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Times New Roman" panose="02020603050405020304" pitchFamily="18" charset="0"/>
                <a:cs typeface="Dibaj FaNum Medium Contrast" panose="00000500000000000000" pitchFamily="50" charset="-78"/>
              </a:rPr>
              <a:t>کارکنان و کارشناسان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59311A"/>
              </a:solidFill>
              <a:effectLst/>
              <a:uLnTx/>
              <a:uFillTx/>
              <a:latin typeface="Dibaj FaNum Medium Contrast" panose="00000500000000000000" pitchFamily="50" charset="-78"/>
              <a:ea typeface="+mn-ea"/>
              <a:cs typeface="Dibaj FaNum Medium Contrast" panose="00000500000000000000" pitchFamily="50" charset="-78"/>
            </a:endParaRPr>
          </a:p>
        </p:txBody>
      </p:sp>
      <p:graphicFrame>
        <p:nvGraphicFramePr>
          <p:cNvPr id="54" name="Content Placeholder 3">
            <a:extLst>
              <a:ext uri="{FF2B5EF4-FFF2-40B4-BE49-F238E27FC236}">
                <a16:creationId xmlns:a16="http://schemas.microsoft.com/office/drawing/2014/main" id="{3E509E05-02B5-44C7-B08E-6A896BB53D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2092833"/>
              </p:ext>
            </p:extLst>
          </p:nvPr>
        </p:nvGraphicFramePr>
        <p:xfrm>
          <a:off x="1103469" y="1953120"/>
          <a:ext cx="9773236" cy="212446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567075">
                  <a:extLst>
                    <a:ext uri="{9D8B030D-6E8A-4147-A177-3AD203B41FA5}">
                      <a16:colId xmlns:a16="http://schemas.microsoft.com/office/drawing/2014/main" val="1029851219"/>
                    </a:ext>
                  </a:extLst>
                </a:gridCol>
                <a:gridCol w="2170113">
                  <a:extLst>
                    <a:ext uri="{9D8B030D-6E8A-4147-A177-3AD203B41FA5}">
                      <a16:colId xmlns:a16="http://schemas.microsoft.com/office/drawing/2014/main" val="4206295522"/>
                    </a:ext>
                  </a:extLst>
                </a:gridCol>
                <a:gridCol w="1226375">
                  <a:extLst>
                    <a:ext uri="{9D8B030D-6E8A-4147-A177-3AD203B41FA5}">
                      <a16:colId xmlns:a16="http://schemas.microsoft.com/office/drawing/2014/main" val="1395896403"/>
                    </a:ext>
                  </a:extLst>
                </a:gridCol>
                <a:gridCol w="2291649">
                  <a:extLst>
                    <a:ext uri="{9D8B030D-6E8A-4147-A177-3AD203B41FA5}">
                      <a16:colId xmlns:a16="http://schemas.microsoft.com/office/drawing/2014/main" val="2760036224"/>
                    </a:ext>
                  </a:extLst>
                </a:gridCol>
                <a:gridCol w="1984787">
                  <a:extLst>
                    <a:ext uri="{9D8B030D-6E8A-4147-A177-3AD203B41FA5}">
                      <a16:colId xmlns:a16="http://schemas.microsoft.com/office/drawing/2014/main" val="2878596455"/>
                    </a:ext>
                  </a:extLst>
                </a:gridCol>
                <a:gridCol w="1533237">
                  <a:extLst>
                    <a:ext uri="{9D8B030D-6E8A-4147-A177-3AD203B41FA5}">
                      <a16:colId xmlns:a16="http://schemas.microsoft.com/office/drawing/2014/main" val="4183843626"/>
                    </a:ext>
                  </a:extLst>
                </a:gridCol>
              </a:tblGrid>
              <a:tr h="54526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 kern="100" cap="all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ردیف</a:t>
                      </a:r>
                      <a:endParaRPr lang="en-US" sz="12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00" cap="all" dirty="0">
                          <a:solidFill>
                            <a:srgbClr val="59311A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مدرک</a:t>
                      </a:r>
                      <a:endParaRPr lang="en-US" sz="1200" kern="100" dirty="0">
                        <a:solidFill>
                          <a:srgbClr val="59311A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00" cap="all" dirty="0">
                          <a:solidFill>
                            <a:srgbClr val="59311A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تعداد (نفر)</a:t>
                      </a:r>
                      <a:endParaRPr lang="en-US" sz="1200" kern="100" dirty="0">
                        <a:solidFill>
                          <a:srgbClr val="59311A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9236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00" cap="all" dirty="0">
                          <a:solidFill>
                            <a:srgbClr val="59311A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اصول مقدماتی بورس و اوراق بهادار</a:t>
                      </a:r>
                      <a:endParaRPr lang="en-US" sz="1200" kern="100" dirty="0">
                        <a:solidFill>
                          <a:srgbClr val="59311A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9236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00" dirty="0">
                          <a:solidFill>
                            <a:srgbClr val="59311A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تحلیل گر بورس اوراق بهادار</a:t>
                      </a:r>
                      <a:endParaRPr lang="en-US" sz="1200" kern="100" dirty="0">
                        <a:solidFill>
                          <a:srgbClr val="59311A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9236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00" dirty="0">
                          <a:solidFill>
                            <a:srgbClr val="59311A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سایر مدارک</a:t>
                      </a:r>
                      <a:endParaRPr lang="en-US" sz="1200" kern="100" dirty="0">
                        <a:solidFill>
                          <a:srgbClr val="59311A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804590"/>
                  </a:ext>
                </a:extLst>
              </a:tr>
              <a:tr h="75281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00" cap="all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1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کارشناسی ارشد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6</a:t>
                      </a: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5</a:t>
                      </a: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5</a:t>
                      </a: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5</a:t>
                      </a: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620691"/>
                  </a:ext>
                </a:extLst>
              </a:tr>
              <a:tr h="82638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00" cap="all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2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کارشناسی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2</a:t>
                      </a: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-</a:t>
                      </a: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-</a:t>
                      </a: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-</a:t>
                      </a: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969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252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4826F-D8C3-4E98-AB90-B4EDFEBBA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9759" y="6552671"/>
            <a:ext cx="42416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9BC0C8-9523-4665-B13C-264A647979CB}" type="slidenum">
              <a:rPr kumimoji="0" lang="en-US" sz="970" b="1" i="0" u="none" strike="noStrike" kern="1200" cap="none" spc="0" normalizeH="0" baseline="0" noProof="0" smtClean="0">
                <a:ln>
                  <a:noFill/>
                </a:ln>
                <a:solidFill>
                  <a:srgbClr val="CCAF7A"/>
                </a:solidFill>
                <a:effectLst/>
                <a:uLnTx/>
                <a:uFillTx/>
                <a:latin typeface="Dibaj FaNum Medium Contrast" panose="00000500000000000000" pitchFamily="2" charset="-78"/>
                <a:ea typeface="+mn-ea"/>
                <a:cs typeface="Dibaj FaNum Medium Contrast" panose="00000500000000000000" pitchFamily="2" charset="-7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970" b="1" i="0" u="none" strike="noStrike" kern="1200" cap="none" spc="0" normalizeH="0" baseline="0" noProof="0" dirty="0">
              <a:ln>
                <a:noFill/>
              </a:ln>
              <a:solidFill>
                <a:srgbClr val="CCAF7A"/>
              </a:solidFill>
              <a:effectLst/>
              <a:uLnTx/>
              <a:uFillTx/>
              <a:latin typeface="Dibaj FaNum Medium Contrast" panose="00000500000000000000" pitchFamily="2" charset="-78"/>
              <a:ea typeface="+mn-ea"/>
              <a:cs typeface="Dibaj FaNum Medium Contrast" panose="000005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455121-55CE-4387-BA7A-F358DE5CC88D}"/>
              </a:ext>
            </a:extLst>
          </p:cNvPr>
          <p:cNvSpPr/>
          <p:nvPr/>
        </p:nvSpPr>
        <p:spPr>
          <a:xfrm>
            <a:off x="4239491" y="226651"/>
            <a:ext cx="6817130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572000" algn="r"/>
              </a:tabLst>
              <a:defRPr/>
            </a:pPr>
            <a:r>
              <a:rPr kumimoji="0" lang="fa-IR" b="1" i="0" u="none" strike="noStrike" kern="1200" cap="none" spc="0" normalizeH="0" baseline="0" noProof="0" dirty="0">
                <a:ln>
                  <a:noFill/>
                </a:ln>
                <a:solidFill>
                  <a:srgbClr val="CCAF7A"/>
                </a:solidFill>
                <a:effectLst/>
                <a:uLnTx/>
                <a:uFillTx/>
                <a:latin typeface="Dibaj FaNum Medium Contrast" panose="00000500000000000000" pitchFamily="50" charset="-78"/>
                <a:ea typeface="Times New Roman" panose="02020603050405020304" pitchFamily="18" charset="0"/>
                <a:cs typeface="Dibaj FaNum Medium Contrast" panose="00000500000000000000" pitchFamily="50" charset="-78"/>
              </a:rPr>
              <a:t>معرفی صندوق سرمایه گذاری در سهام ثروت امن رایا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CCAF7A"/>
              </a:solidFill>
              <a:effectLst/>
              <a:uLnTx/>
              <a:uFillTx/>
              <a:latin typeface="Dibaj FaNum Medium Contrast" panose="00000500000000000000" pitchFamily="50" charset="-78"/>
              <a:ea typeface="+mn-ea"/>
              <a:cs typeface="Dibaj FaNum Medium Contrast" panose="00000500000000000000" pitchFamily="50" charset="-7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C83B8A-518C-42F1-8330-030AD6845304}"/>
              </a:ext>
            </a:extLst>
          </p:cNvPr>
          <p:cNvGrpSpPr/>
          <p:nvPr/>
        </p:nvGrpSpPr>
        <p:grpSpPr>
          <a:xfrm>
            <a:off x="-344593" y="6147407"/>
            <a:ext cx="7092099" cy="405264"/>
            <a:chOff x="3736655" y="6106705"/>
            <a:chExt cx="7092099" cy="40526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55AD87-8575-43A8-9C0F-9FDEB2C022A3}"/>
                </a:ext>
              </a:extLst>
            </p:cNvPr>
            <p:cNvSpPr txBox="1"/>
            <p:nvPr/>
          </p:nvSpPr>
          <p:spPr>
            <a:xfrm>
              <a:off x="9837682" y="6137344"/>
              <a:ext cx="760710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Low" rtl="1">
                <a:lnSpc>
                  <a:spcPct val="150000"/>
                </a:lnSpc>
              </a:pPr>
              <a:r>
                <a:rPr lang="fa-IR" sz="1200" dirty="0">
                  <a:latin typeface="Dibaj FaNum Medium Contrast" panose="00000500000000000000" pitchFamily="50" charset="-78"/>
                  <a:cs typeface="Dibaj FaNum Medium Contrast" panose="00000500000000000000" pitchFamily="50" charset="-78"/>
                </a:rPr>
                <a:t>نشانی:</a:t>
              </a:r>
              <a:endParaRPr lang="en-US" sz="1200" dirty="0">
                <a:latin typeface="Dibaj FaNum Medium Contrast" panose="00000500000000000000" pitchFamily="50" charset="-78"/>
                <a:cs typeface="Dibaj FaNum Medium Contrast" panose="00000500000000000000" pitchFamily="50" charset="-78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236AE4-3A3B-4C6D-9421-1DE30B1E7B21}"/>
                </a:ext>
              </a:extLst>
            </p:cNvPr>
            <p:cNvSpPr txBox="1"/>
            <p:nvPr/>
          </p:nvSpPr>
          <p:spPr>
            <a:xfrm>
              <a:off x="3736655" y="6165720"/>
              <a:ext cx="6334680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Low" rtl="1">
                <a:lnSpc>
                  <a:spcPct val="150000"/>
                </a:lnSpc>
              </a:pPr>
              <a:r>
                <a:rPr lang="fa-IR" sz="1200" b="1" dirty="0">
                  <a:solidFill>
                    <a:srgbClr val="C5A15F"/>
                  </a:solidFill>
                  <a:latin typeface="Dibaj FaNum Medium Contrast" panose="00000500000000000000" pitchFamily="50" charset="-78"/>
                  <a:cs typeface="Dibaj FaNum Medium Contrast" panose="00000500000000000000" pitchFamily="50" charset="-78"/>
                </a:rPr>
                <a:t>تهران، اختیاریه، دیباجی جنوبی، نبش خیابان برادران جوزی، پلاک 132 </a:t>
              </a:r>
              <a:endParaRPr lang="en-US" sz="1200" b="1" dirty="0">
                <a:solidFill>
                  <a:srgbClr val="C5A15F"/>
                </a:solidFill>
                <a:latin typeface="Dibaj FaNum Medium Contrast" panose="00000500000000000000" pitchFamily="50" charset="-78"/>
                <a:cs typeface="Dibaj FaNum Medium Contrast" panose="00000500000000000000" pitchFamily="50" charset="-78"/>
              </a:endParaRPr>
            </a:p>
          </p:txBody>
        </p:sp>
        <p:sp>
          <p:nvSpPr>
            <p:cNvPr id="49" name="Teardrop 6">
              <a:extLst>
                <a:ext uri="{FF2B5EF4-FFF2-40B4-BE49-F238E27FC236}">
                  <a16:creationId xmlns:a16="http://schemas.microsoft.com/office/drawing/2014/main" id="{DE985C2C-B63B-467D-8C17-14A6AD57ED97}"/>
                </a:ext>
              </a:extLst>
            </p:cNvPr>
            <p:cNvSpPr/>
            <p:nvPr/>
          </p:nvSpPr>
          <p:spPr>
            <a:xfrm rot="8100000">
              <a:off x="10562949" y="6106705"/>
              <a:ext cx="265805" cy="265806"/>
            </a:xfrm>
            <a:custGeom>
              <a:avLst/>
              <a:gdLst/>
              <a:ahLst/>
              <a:cxnLst/>
              <a:rect l="l" t="t" r="r" b="b"/>
              <a:pathLst>
                <a:path w="2483832" h="2483835">
                  <a:moveTo>
                    <a:pt x="657616" y="1826218"/>
                  </a:moveTo>
                  <a:cubicBezTo>
                    <a:pt x="806520" y="1975122"/>
                    <a:pt x="1047940" y="1975122"/>
                    <a:pt x="1196844" y="1826218"/>
                  </a:cubicBezTo>
                  <a:cubicBezTo>
                    <a:pt x="1345748" y="1677314"/>
                    <a:pt x="1345748" y="1435894"/>
                    <a:pt x="1196844" y="1286990"/>
                  </a:cubicBezTo>
                  <a:cubicBezTo>
                    <a:pt x="1047940" y="1138086"/>
                    <a:pt x="806520" y="1138086"/>
                    <a:pt x="657616" y="1286990"/>
                  </a:cubicBezTo>
                  <a:cubicBezTo>
                    <a:pt x="508712" y="1435894"/>
                    <a:pt x="508712" y="1677314"/>
                    <a:pt x="657616" y="1826218"/>
                  </a:cubicBezTo>
                  <a:close/>
                  <a:moveTo>
                    <a:pt x="293335" y="2190500"/>
                  </a:moveTo>
                  <a:cubicBezTo>
                    <a:pt x="112098" y="2009262"/>
                    <a:pt x="0" y="1758885"/>
                    <a:pt x="0" y="1482325"/>
                  </a:cubicBezTo>
                  <a:cubicBezTo>
                    <a:pt x="0" y="929206"/>
                    <a:pt x="459290" y="590078"/>
                    <a:pt x="1001509" y="480815"/>
                  </a:cubicBezTo>
                  <a:cubicBezTo>
                    <a:pt x="1569704" y="366317"/>
                    <a:pt x="1861757" y="259925"/>
                    <a:pt x="2483832" y="0"/>
                  </a:cubicBezTo>
                  <a:cubicBezTo>
                    <a:pt x="2230640" y="682694"/>
                    <a:pt x="2130986" y="873716"/>
                    <a:pt x="2003018" y="1482325"/>
                  </a:cubicBezTo>
                  <a:cubicBezTo>
                    <a:pt x="1901990" y="2042180"/>
                    <a:pt x="1554627" y="2483835"/>
                    <a:pt x="1001509" y="2483835"/>
                  </a:cubicBezTo>
                  <a:cubicBezTo>
                    <a:pt x="724950" y="2483835"/>
                    <a:pt x="474573" y="2371737"/>
                    <a:pt x="293335" y="2190500"/>
                  </a:cubicBezTo>
                  <a:close/>
                </a:path>
              </a:pathLst>
            </a:custGeom>
            <a:solidFill>
              <a:srgbClr val="C5A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766F9B-70AF-41FB-9353-1FE0173154CC}"/>
              </a:ext>
            </a:extLst>
          </p:cNvPr>
          <p:cNvGrpSpPr/>
          <p:nvPr/>
        </p:nvGrpSpPr>
        <p:grpSpPr>
          <a:xfrm>
            <a:off x="6963189" y="6182804"/>
            <a:ext cx="3005720" cy="349197"/>
            <a:chOff x="7754826" y="6259723"/>
            <a:chExt cx="3005720" cy="34919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2FA112B-0E6E-414F-B07B-E3CDB2DEA58F}"/>
                </a:ext>
              </a:extLst>
            </p:cNvPr>
            <p:cNvGrpSpPr/>
            <p:nvPr/>
          </p:nvGrpSpPr>
          <p:grpSpPr>
            <a:xfrm>
              <a:off x="7754826" y="6259723"/>
              <a:ext cx="2716968" cy="349197"/>
              <a:chOff x="7573643" y="4705491"/>
              <a:chExt cx="2716968" cy="349197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EA1EC97-E58B-47BF-8033-8A3592C87507}"/>
                  </a:ext>
                </a:extLst>
              </p:cNvPr>
              <p:cNvSpPr txBox="1"/>
              <p:nvPr/>
            </p:nvSpPr>
            <p:spPr>
              <a:xfrm>
                <a:off x="9529901" y="4705491"/>
                <a:ext cx="760710" cy="34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Low" rtl="1">
                  <a:lnSpc>
                    <a:spcPct val="150000"/>
                  </a:lnSpc>
                </a:pPr>
                <a:r>
                  <a:rPr lang="fa-IR" sz="1200" dirty="0">
                    <a:latin typeface="Dibaj FaNum Medium Contrast" panose="00000500000000000000" pitchFamily="50" charset="-78"/>
                    <a:cs typeface="Dibaj FaNum Medium Contrast" panose="00000500000000000000" pitchFamily="50" charset="-78"/>
                  </a:rPr>
                  <a:t>تارنما:</a:t>
                </a:r>
                <a:endParaRPr lang="en-US" sz="1200" dirty="0">
                  <a:latin typeface="Dibaj FaNum Medium Contrast" panose="00000500000000000000" pitchFamily="50" charset="-78"/>
                  <a:cs typeface="Dibaj FaNum Medium Contrast" panose="00000500000000000000" pitchFamily="50" charset="-78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9F767CB-C808-4281-8E7C-19109A7BF12C}"/>
                  </a:ext>
                </a:extLst>
              </p:cNvPr>
              <p:cNvSpPr txBox="1"/>
              <p:nvPr/>
            </p:nvSpPr>
            <p:spPr>
              <a:xfrm>
                <a:off x="7573643" y="4708439"/>
                <a:ext cx="2246837" cy="34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Low" rtl="1">
                  <a:lnSpc>
                    <a:spcPct val="150000"/>
                  </a:lnSpc>
                </a:pPr>
                <a:r>
                  <a:rPr lang="en-US" sz="1200" b="1" dirty="0">
                    <a:solidFill>
                      <a:srgbClr val="C5A15F"/>
                    </a:solidFill>
                    <a:latin typeface="Dibaj FaNum Medium Contrast" panose="00000500000000000000" pitchFamily="50" charset="-78"/>
                    <a:cs typeface="Dibaj FaNum Medium Contrast" panose="00000500000000000000" pitchFamily="50" charset="-78"/>
                  </a:rPr>
                  <a:t>www.rayacapital.ir</a:t>
                </a:r>
              </a:p>
            </p:txBody>
          </p:sp>
        </p:grpSp>
        <p:sp>
          <p:nvSpPr>
            <p:cNvPr id="50" name="Block Arc 14">
              <a:extLst>
                <a:ext uri="{FF2B5EF4-FFF2-40B4-BE49-F238E27FC236}">
                  <a16:creationId xmlns:a16="http://schemas.microsoft.com/office/drawing/2014/main" id="{6414C661-28F2-4306-A59A-7629324CFB5D}"/>
                </a:ext>
              </a:extLst>
            </p:cNvPr>
            <p:cNvSpPr/>
            <p:nvPr/>
          </p:nvSpPr>
          <p:spPr>
            <a:xfrm rot="16200000">
              <a:off x="10471889" y="6282583"/>
              <a:ext cx="288562" cy="288752"/>
            </a:xfrm>
            <a:custGeom>
              <a:avLst/>
              <a:gdLst/>
              <a:ahLst/>
              <a:cxnLst/>
              <a:rect l="l" t="t" r="r" b="b"/>
              <a:pathLst>
                <a:path w="3185463" h="3187558">
                  <a:moveTo>
                    <a:pt x="764000" y="2343999"/>
                  </a:moveTo>
                  <a:cubicBezTo>
                    <a:pt x="566798" y="2256389"/>
                    <a:pt x="385374" y="2134753"/>
                    <a:pt x="230072" y="1981662"/>
                  </a:cubicBezTo>
                  <a:cubicBezTo>
                    <a:pt x="297001" y="2223876"/>
                    <a:pt x="428049" y="2439341"/>
                    <a:pt x="603989" y="2608945"/>
                  </a:cubicBezTo>
                  <a:cubicBezTo>
                    <a:pt x="667739" y="2525681"/>
                    <a:pt x="720588" y="2436567"/>
                    <a:pt x="764000" y="2343999"/>
                  </a:cubicBezTo>
                  <a:close/>
                  <a:moveTo>
                    <a:pt x="783530" y="862903"/>
                  </a:moveTo>
                  <a:cubicBezTo>
                    <a:pt x="737619" y="760936"/>
                    <a:pt x="681240" y="662513"/>
                    <a:pt x="611676" y="571152"/>
                  </a:cubicBezTo>
                  <a:cubicBezTo>
                    <a:pt x="419218" y="754019"/>
                    <a:pt x="279227" y="991173"/>
                    <a:pt x="215545" y="1258034"/>
                  </a:cubicBezTo>
                  <a:cubicBezTo>
                    <a:pt x="378729" y="1090139"/>
                    <a:pt x="571934" y="956907"/>
                    <a:pt x="783530" y="862903"/>
                  </a:cubicBezTo>
                  <a:close/>
                  <a:moveTo>
                    <a:pt x="935657" y="1673146"/>
                  </a:moveTo>
                  <a:lnTo>
                    <a:pt x="227023" y="1673146"/>
                  </a:lnTo>
                  <a:cubicBezTo>
                    <a:pt x="393068" y="1882941"/>
                    <a:pt x="605618" y="2045968"/>
                    <a:pt x="844267" y="2153109"/>
                  </a:cubicBezTo>
                  <a:cubicBezTo>
                    <a:pt x="897907" y="1997390"/>
                    <a:pt x="928862" y="1835739"/>
                    <a:pt x="935657" y="1673146"/>
                  </a:cubicBezTo>
                  <a:close/>
                  <a:moveTo>
                    <a:pt x="935928" y="1493146"/>
                  </a:moveTo>
                  <a:cubicBezTo>
                    <a:pt x="928922" y="1345638"/>
                    <a:pt x="902278" y="1198995"/>
                    <a:pt x="856775" y="1056956"/>
                  </a:cubicBezTo>
                  <a:cubicBezTo>
                    <a:pt x="636768" y="1156959"/>
                    <a:pt x="439487" y="1304654"/>
                    <a:pt x="281464" y="1493146"/>
                  </a:cubicBezTo>
                  <a:close/>
                  <a:moveTo>
                    <a:pt x="1469785" y="2515107"/>
                  </a:moveTo>
                  <a:cubicBezTo>
                    <a:pt x="1283000" y="2508124"/>
                    <a:pt x="1100523" y="2472287"/>
                    <a:pt x="927628" y="2411229"/>
                  </a:cubicBezTo>
                  <a:cubicBezTo>
                    <a:pt x="876831" y="2520843"/>
                    <a:pt x="814172" y="2626182"/>
                    <a:pt x="738220" y="2724387"/>
                  </a:cubicBezTo>
                  <a:cubicBezTo>
                    <a:pt x="944637" y="2881665"/>
                    <a:pt x="1196120" y="2982471"/>
                    <a:pt x="1469785" y="3005418"/>
                  </a:cubicBezTo>
                  <a:close/>
                  <a:moveTo>
                    <a:pt x="1469785" y="1673146"/>
                  </a:moveTo>
                  <a:lnTo>
                    <a:pt x="1112275" y="1673146"/>
                  </a:lnTo>
                  <a:cubicBezTo>
                    <a:pt x="1105327" y="1858153"/>
                    <a:pt x="1070032" y="2042144"/>
                    <a:pt x="1008001" y="2219039"/>
                  </a:cubicBezTo>
                  <a:cubicBezTo>
                    <a:pt x="1155519" y="2270408"/>
                    <a:pt x="1310845" y="2300826"/>
                    <a:pt x="1469785" y="2307834"/>
                  </a:cubicBezTo>
                  <a:close/>
                  <a:moveTo>
                    <a:pt x="1469785" y="898989"/>
                  </a:moveTo>
                  <a:cubicBezTo>
                    <a:pt x="1315103" y="907762"/>
                    <a:pt x="1164166" y="938783"/>
                    <a:pt x="1020939" y="990066"/>
                  </a:cubicBezTo>
                  <a:cubicBezTo>
                    <a:pt x="1074574" y="1153655"/>
                    <a:pt x="1105461" y="1322925"/>
                    <a:pt x="1112368" y="1493146"/>
                  </a:cubicBezTo>
                  <a:lnTo>
                    <a:pt x="1469785" y="1493146"/>
                  </a:lnTo>
                  <a:close/>
                  <a:moveTo>
                    <a:pt x="1469785" y="182141"/>
                  </a:moveTo>
                  <a:cubicBezTo>
                    <a:pt x="1199839" y="204777"/>
                    <a:pt x="951477" y="303168"/>
                    <a:pt x="746615" y="456764"/>
                  </a:cubicBezTo>
                  <a:cubicBezTo>
                    <a:pt x="828296" y="562801"/>
                    <a:pt x="894225" y="677310"/>
                    <a:pt x="947434" y="796072"/>
                  </a:cubicBezTo>
                  <a:cubicBezTo>
                    <a:pt x="1113886" y="736067"/>
                    <a:pt x="1289644" y="700323"/>
                    <a:pt x="1469785" y="691530"/>
                  </a:cubicBezTo>
                  <a:close/>
                  <a:moveTo>
                    <a:pt x="2150063" y="992171"/>
                  </a:moveTo>
                  <a:cubicBezTo>
                    <a:pt x="1990712" y="935501"/>
                    <a:pt x="1822242" y="902595"/>
                    <a:pt x="1649785" y="897224"/>
                  </a:cubicBezTo>
                  <a:lnTo>
                    <a:pt x="1649785" y="1493146"/>
                  </a:lnTo>
                  <a:lnTo>
                    <a:pt x="2063712" y="1493146"/>
                  </a:lnTo>
                  <a:cubicBezTo>
                    <a:pt x="2069089" y="1323887"/>
                    <a:pt x="2098366" y="1155330"/>
                    <a:pt x="2150063" y="992171"/>
                  </a:cubicBezTo>
                  <a:close/>
                  <a:moveTo>
                    <a:pt x="2168848" y="2199110"/>
                  </a:moveTo>
                  <a:cubicBezTo>
                    <a:pt x="2108555" y="2028681"/>
                    <a:pt x="2073581" y="1851532"/>
                    <a:pt x="2065295" y="1673146"/>
                  </a:cubicBezTo>
                  <a:lnTo>
                    <a:pt x="1649785" y="1673146"/>
                  </a:lnTo>
                  <a:lnTo>
                    <a:pt x="1649785" y="2307299"/>
                  </a:lnTo>
                  <a:cubicBezTo>
                    <a:pt x="1829404" y="2299517"/>
                    <a:pt x="2004315" y="2261965"/>
                    <a:pt x="2168848" y="2199110"/>
                  </a:cubicBezTo>
                  <a:close/>
                  <a:moveTo>
                    <a:pt x="2422394" y="446879"/>
                  </a:moveTo>
                  <a:cubicBezTo>
                    <a:pt x="2204309" y="287209"/>
                    <a:pt x="1938140" y="189883"/>
                    <a:pt x="1649785" y="178919"/>
                  </a:cubicBezTo>
                  <a:lnTo>
                    <a:pt x="1649785" y="689876"/>
                  </a:lnTo>
                  <a:cubicBezTo>
                    <a:pt x="1846998" y="695154"/>
                    <a:pt x="2039668" y="732502"/>
                    <a:pt x="2221721" y="797410"/>
                  </a:cubicBezTo>
                  <a:cubicBezTo>
                    <a:pt x="2275056" y="675360"/>
                    <a:pt x="2341760" y="557662"/>
                    <a:pt x="2422394" y="446879"/>
                  </a:cubicBezTo>
                  <a:close/>
                  <a:moveTo>
                    <a:pt x="2447278" y="2722123"/>
                  </a:moveTo>
                  <a:cubicBezTo>
                    <a:pt x="2366121" y="2618714"/>
                    <a:pt x="2299534" y="2507403"/>
                    <a:pt x="2246145" y="2391362"/>
                  </a:cubicBezTo>
                  <a:cubicBezTo>
                    <a:pt x="2057375" y="2464119"/>
                    <a:pt x="1856285" y="2506958"/>
                    <a:pt x="1649785" y="2514779"/>
                  </a:cubicBezTo>
                  <a:lnTo>
                    <a:pt x="1649785" y="3008639"/>
                  </a:lnTo>
                  <a:cubicBezTo>
                    <a:pt x="1949198" y="2997255"/>
                    <a:pt x="2224691" y="2892757"/>
                    <a:pt x="2447278" y="2722123"/>
                  </a:cubicBezTo>
                  <a:close/>
                  <a:moveTo>
                    <a:pt x="2878934" y="1493146"/>
                  </a:moveTo>
                  <a:cubicBezTo>
                    <a:pt x="2723190" y="1307255"/>
                    <a:pt x="2529440" y="1161128"/>
                    <a:pt x="2313862" y="1060620"/>
                  </a:cubicBezTo>
                  <a:cubicBezTo>
                    <a:pt x="2270535" y="1201714"/>
                    <a:pt x="2245604" y="1347104"/>
                    <a:pt x="2240109" y="1493146"/>
                  </a:cubicBezTo>
                  <a:close/>
                  <a:moveTo>
                    <a:pt x="2890636" y="1673146"/>
                  </a:moveTo>
                  <a:lnTo>
                    <a:pt x="2241814" y="1673146"/>
                  </a:lnTo>
                  <a:cubicBezTo>
                    <a:pt x="2249736" y="1827102"/>
                    <a:pt x="2279520" y="1979973"/>
                    <a:pt x="2329964" y="2127513"/>
                  </a:cubicBezTo>
                  <a:cubicBezTo>
                    <a:pt x="2545677" y="2019923"/>
                    <a:pt x="2738160" y="1866413"/>
                    <a:pt x="2890636" y="1673146"/>
                  </a:cubicBezTo>
                  <a:close/>
                  <a:moveTo>
                    <a:pt x="2973035" y="1284386"/>
                  </a:moveTo>
                  <a:cubicBezTo>
                    <a:pt x="2912066" y="1001840"/>
                    <a:pt x="2765308" y="751379"/>
                    <a:pt x="2561381" y="561108"/>
                  </a:cubicBezTo>
                  <a:cubicBezTo>
                    <a:pt x="2489321" y="656437"/>
                    <a:pt x="2431363" y="759225"/>
                    <a:pt x="2384553" y="865647"/>
                  </a:cubicBezTo>
                  <a:cubicBezTo>
                    <a:pt x="2604520" y="964977"/>
                    <a:pt x="2804622" y="1106677"/>
                    <a:pt x="2973035" y="1284386"/>
                  </a:cubicBezTo>
                  <a:close/>
                  <a:moveTo>
                    <a:pt x="2974277" y="1897328"/>
                  </a:moveTo>
                  <a:cubicBezTo>
                    <a:pt x="2812488" y="2073933"/>
                    <a:pt x="2619878" y="2216690"/>
                    <a:pt x="2407486" y="2319665"/>
                  </a:cubicBezTo>
                  <a:cubicBezTo>
                    <a:pt x="2454169" y="2420503"/>
                    <a:pt x="2511856" y="2517376"/>
                    <a:pt x="2582047" y="2607468"/>
                  </a:cubicBezTo>
                  <a:cubicBezTo>
                    <a:pt x="2776399" y="2417974"/>
                    <a:pt x="2916061" y="2172750"/>
                    <a:pt x="2974277" y="1897328"/>
                  </a:cubicBezTo>
                  <a:close/>
                  <a:moveTo>
                    <a:pt x="3185463" y="1593779"/>
                  </a:moveTo>
                  <a:cubicBezTo>
                    <a:pt x="3185463" y="2473999"/>
                    <a:pt x="2471904" y="3187558"/>
                    <a:pt x="1591684" y="3187558"/>
                  </a:cubicBezTo>
                  <a:cubicBezTo>
                    <a:pt x="738111" y="3187558"/>
                    <a:pt x="41261" y="2516549"/>
                    <a:pt x="1913" y="1673146"/>
                  </a:cubicBezTo>
                  <a:lnTo>
                    <a:pt x="0" y="1673146"/>
                  </a:lnTo>
                  <a:lnTo>
                    <a:pt x="0" y="1493146"/>
                  </a:lnTo>
                  <a:lnTo>
                    <a:pt x="2750" y="1493146"/>
                  </a:lnTo>
                  <a:cubicBezTo>
                    <a:pt x="50490" y="700174"/>
                    <a:pt x="679654" y="64473"/>
                    <a:pt x="1469785" y="6156"/>
                  </a:cubicBezTo>
                  <a:lnTo>
                    <a:pt x="1469785" y="0"/>
                  </a:lnTo>
                  <a:lnTo>
                    <a:pt x="1591684" y="0"/>
                  </a:lnTo>
                  <a:lnTo>
                    <a:pt x="1649785" y="0"/>
                  </a:lnTo>
                  <a:lnTo>
                    <a:pt x="1649785" y="2934"/>
                  </a:lnTo>
                  <a:cubicBezTo>
                    <a:pt x="2503127" y="31654"/>
                    <a:pt x="3185463" y="733032"/>
                    <a:pt x="3185463" y="1593779"/>
                  </a:cubicBezTo>
                  <a:close/>
                </a:path>
              </a:pathLst>
            </a:custGeom>
            <a:solidFill>
              <a:srgbClr val="C5A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54" name="Content Placeholder 3">
            <a:extLst>
              <a:ext uri="{FF2B5EF4-FFF2-40B4-BE49-F238E27FC236}">
                <a16:creationId xmlns:a16="http://schemas.microsoft.com/office/drawing/2014/main" id="{3E509E05-02B5-44C7-B08E-6A896BB53D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1585366"/>
              </p:ext>
            </p:extLst>
          </p:nvPr>
        </p:nvGraphicFramePr>
        <p:xfrm>
          <a:off x="1364229" y="1223447"/>
          <a:ext cx="9224258" cy="389189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45360">
                  <a:extLst>
                    <a:ext uri="{9D8B030D-6E8A-4147-A177-3AD203B41FA5}">
                      <a16:colId xmlns:a16="http://schemas.microsoft.com/office/drawing/2014/main" val="1029851219"/>
                    </a:ext>
                  </a:extLst>
                </a:gridCol>
                <a:gridCol w="3556462">
                  <a:extLst>
                    <a:ext uri="{9D8B030D-6E8A-4147-A177-3AD203B41FA5}">
                      <a16:colId xmlns:a16="http://schemas.microsoft.com/office/drawing/2014/main" val="4206295522"/>
                    </a:ext>
                  </a:extLst>
                </a:gridCol>
                <a:gridCol w="1855389">
                  <a:extLst>
                    <a:ext uri="{9D8B030D-6E8A-4147-A177-3AD203B41FA5}">
                      <a16:colId xmlns:a16="http://schemas.microsoft.com/office/drawing/2014/main" val="1395896403"/>
                    </a:ext>
                  </a:extLst>
                </a:gridCol>
                <a:gridCol w="3467047">
                  <a:extLst>
                    <a:ext uri="{9D8B030D-6E8A-4147-A177-3AD203B41FA5}">
                      <a16:colId xmlns:a16="http://schemas.microsoft.com/office/drawing/2014/main" val="2760036224"/>
                    </a:ext>
                  </a:extLst>
                </a:gridCol>
              </a:tblGrid>
              <a:tr h="5618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 kern="100" cap="all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ردیف</a:t>
                      </a:r>
                      <a:endParaRPr lang="en-US" sz="12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00" cap="all" dirty="0">
                          <a:solidFill>
                            <a:srgbClr val="59311A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نام و نام خانوادگی</a:t>
                      </a:r>
                      <a:endParaRPr lang="en-US" sz="1200" kern="100" dirty="0">
                        <a:solidFill>
                          <a:srgbClr val="59311A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00" cap="all" dirty="0">
                          <a:solidFill>
                            <a:srgbClr val="59311A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وضعیت تحصیلی</a:t>
                      </a:r>
                      <a:endParaRPr lang="en-US" sz="1200" kern="100" dirty="0">
                        <a:solidFill>
                          <a:srgbClr val="59311A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9236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kern="100" cap="all" dirty="0">
                          <a:solidFill>
                            <a:srgbClr val="59311A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گواهینامه های تحصیلی</a:t>
                      </a:r>
                      <a:endParaRPr lang="en-US" sz="1200" kern="100" dirty="0">
                        <a:solidFill>
                          <a:srgbClr val="59311A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804590"/>
                  </a:ext>
                </a:extLst>
              </a:tr>
              <a:tr h="7756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00" cap="all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1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سرکارخانم آزاده شکری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دکترای تخصصی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9236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مدیریت مالی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620691"/>
                  </a:ext>
                </a:extLst>
              </a:tr>
              <a:tr h="85146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00" cap="all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cs typeface="Dibaj FaNum Medium Contrast" panose="00000500000000000000" pitchFamily="50" charset="-78"/>
                        </a:rPr>
                        <a:t>2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سرکار خانم فریبا فرخ بخش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کارشناسی ارشد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MBA</a:t>
                      </a:r>
                      <a:r>
                        <a:rPr lang="fa-IR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 بازار سرمایه</a:t>
                      </a:r>
                      <a:endParaRPr lang="en-US" sz="14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969609"/>
                  </a:ext>
                </a:extLst>
              </a:tr>
              <a:tr h="85146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00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3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39236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جناب آقای مسلم رضائی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کارشناسی ارشد</a:t>
                      </a:r>
                      <a:endParaRPr lang="en-US" sz="18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MBA</a:t>
                      </a:r>
                      <a:r>
                        <a:rPr lang="fa-IR" sz="1400" b="1" kern="100" dirty="0">
                          <a:solidFill>
                            <a:srgbClr val="C5A15F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 بازار سرمایه</a:t>
                      </a:r>
                      <a:endParaRPr lang="en-US" sz="14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266223"/>
                  </a:ext>
                </a:extLst>
              </a:tr>
              <a:tr h="85146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00" dirty="0">
                          <a:solidFill>
                            <a:schemeClr val="bg1"/>
                          </a:solidFill>
                          <a:effectLst/>
                          <a:latin typeface="Dibaj FaNum Medium Contrast" panose="00000500000000000000" pitchFamily="50" charset="-78"/>
                          <a:ea typeface="Calibri" panose="020F0502020204030204" pitchFamily="34" charset="0"/>
                          <a:cs typeface="Dibaj FaNum Medium Contrast" panose="00000500000000000000" pitchFamily="50" charset="-78"/>
                        </a:rPr>
                        <a:t>4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31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00" dirty="0">
                        <a:solidFill>
                          <a:srgbClr val="C5A15F"/>
                        </a:solidFill>
                        <a:effectLst/>
                        <a:latin typeface="Dibaj FaNum Medium Contrast" panose="00000500000000000000" pitchFamily="50" charset="-78"/>
                        <a:ea typeface="Calibri" panose="020F0502020204030204" pitchFamily="34" charset="0"/>
                        <a:cs typeface="Dibaj FaNum Medium Contrast" panose="00000500000000000000" pitchFamily="50" charset="-78"/>
                      </a:endParaRPr>
                    </a:p>
                  </a:txBody>
                  <a:tcPr marL="68580" marR="68580" marT="0" marB="0" anchor="ctr">
                    <a:lnT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A1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896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99293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raya-3">
      <a:dk1>
        <a:srgbClr val="B99F66"/>
      </a:dk1>
      <a:lt1>
        <a:sysClr val="window" lastClr="FFFFFF"/>
      </a:lt1>
      <a:dk2>
        <a:srgbClr val="59311A"/>
      </a:dk2>
      <a:lt2>
        <a:srgbClr val="F2F2F2"/>
      </a:lt2>
      <a:accent1>
        <a:srgbClr val="B99F66"/>
      </a:accent1>
      <a:accent2>
        <a:srgbClr val="CEBB94"/>
      </a:accent2>
      <a:accent3>
        <a:srgbClr val="F1ECE1"/>
      </a:accent3>
      <a:accent4>
        <a:srgbClr val="7F7F7F"/>
      </a:accent4>
      <a:accent5>
        <a:srgbClr val="01386B"/>
      </a:accent5>
      <a:accent6>
        <a:srgbClr val="73BDE9"/>
      </a:accent6>
      <a:hlink>
        <a:srgbClr val="73BDE9"/>
      </a:hlink>
      <a:folHlink>
        <a:srgbClr val="00B05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265</Words>
  <Application>Microsoft Office PowerPoint</Application>
  <PresentationFormat>Widescreen</PresentationFormat>
  <Paragraphs>94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Dibaj FaNum Medium Contrast</vt:lpstr>
      <vt:lpstr>Dibaj Medium Contrast</vt:lpstr>
      <vt:lpstr>Dibaj Medium Contrast SemiBold</vt:lpstr>
      <vt:lpstr>Nian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صندوق سرمایه گذاری اختصاصی بازارگردانی رایا نیکان</dc:title>
  <dc:creator>leila ranjbari</dc:creator>
  <cp:lastModifiedBy>leila ranjbari</cp:lastModifiedBy>
  <cp:revision>43</cp:revision>
  <dcterms:created xsi:type="dcterms:W3CDTF">2026-06-07T13:14:43Z</dcterms:created>
  <dcterms:modified xsi:type="dcterms:W3CDTF">2026-06-20T07:04:33Z</dcterms:modified>
</cp:coreProperties>
</file>